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33"/>
  </p:notesMasterIdLst>
  <p:handoutMasterIdLst>
    <p:handoutMasterId r:id="rId34"/>
  </p:handoutMasterIdLst>
  <p:sldIdLst>
    <p:sldId id="503" r:id="rId2"/>
    <p:sldId id="504" r:id="rId3"/>
    <p:sldId id="544" r:id="rId4"/>
    <p:sldId id="565" r:id="rId5"/>
    <p:sldId id="562" r:id="rId6"/>
    <p:sldId id="532" r:id="rId7"/>
    <p:sldId id="533" r:id="rId8"/>
    <p:sldId id="575" r:id="rId9"/>
    <p:sldId id="579" r:id="rId10"/>
    <p:sldId id="567" r:id="rId11"/>
    <p:sldId id="529" r:id="rId12"/>
    <p:sldId id="584" r:id="rId13"/>
    <p:sldId id="512" r:id="rId14"/>
    <p:sldId id="559" r:id="rId15"/>
    <p:sldId id="568" r:id="rId16"/>
    <p:sldId id="571" r:id="rId17"/>
    <p:sldId id="569" r:id="rId18"/>
    <p:sldId id="583" r:id="rId19"/>
    <p:sldId id="572" r:id="rId20"/>
    <p:sldId id="573" r:id="rId21"/>
    <p:sldId id="574" r:id="rId22"/>
    <p:sldId id="564" r:id="rId23"/>
    <p:sldId id="561" r:id="rId24"/>
    <p:sldId id="546" r:id="rId25"/>
    <p:sldId id="547" r:id="rId26"/>
    <p:sldId id="548" r:id="rId27"/>
    <p:sldId id="534" r:id="rId28"/>
    <p:sldId id="558" r:id="rId29"/>
    <p:sldId id="576" r:id="rId30"/>
    <p:sldId id="578" r:id="rId31"/>
    <p:sldId id="550" r:id="rId32"/>
  </p:sldIdLst>
  <p:sldSz cx="9144000" cy="6858000" type="screen4x3"/>
  <p:notesSz cx="6858000" cy="9236075"/>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C0C0C0"/>
    <a:srgbClr val="72AADC"/>
    <a:srgbClr val="D9FFD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5396" autoAdjust="0"/>
  </p:normalViewPr>
  <p:slideViewPr>
    <p:cSldViewPr>
      <p:cViewPr varScale="1">
        <p:scale>
          <a:sx n="109" d="100"/>
          <a:sy n="109" d="100"/>
        </p:scale>
        <p:origin x="1686"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91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1"/>
            <a:ext cx="2972421" cy="463697"/>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sz="quarter" idx="1"/>
          </p:nvPr>
        </p:nvSpPr>
        <p:spPr>
          <a:xfrm>
            <a:off x="3884028" y="1"/>
            <a:ext cx="2972421" cy="463697"/>
          </a:xfrm>
          <a:prstGeom prst="rect">
            <a:avLst/>
          </a:prstGeom>
        </p:spPr>
        <p:txBody>
          <a:bodyPr vert="horz" lIns="91440" tIns="45720" rIns="91440" bIns="45720" rtlCol="0"/>
          <a:lstStyle>
            <a:lvl1pPr algn="r">
              <a:defRPr sz="1200"/>
            </a:lvl1pPr>
          </a:lstStyle>
          <a:p>
            <a:fld id="{22D42C29-9702-4898-A61B-BD77E3825C35}" type="datetimeFigureOut">
              <a:rPr lang="es-PA" smtClean="0"/>
              <a:t>22/08/2022</a:t>
            </a:fld>
            <a:endParaRPr lang="es-PA"/>
          </a:p>
        </p:txBody>
      </p:sp>
      <p:sp>
        <p:nvSpPr>
          <p:cNvPr id="4" name="Marcador de pie de página 3"/>
          <p:cNvSpPr>
            <a:spLocks noGrp="1"/>
          </p:cNvSpPr>
          <p:nvPr>
            <p:ph type="ftr" sz="quarter" idx="2"/>
          </p:nvPr>
        </p:nvSpPr>
        <p:spPr>
          <a:xfrm>
            <a:off x="3" y="8772381"/>
            <a:ext cx="2972421" cy="463697"/>
          </a:xfrm>
          <a:prstGeom prst="rect">
            <a:avLst/>
          </a:prstGeom>
        </p:spPr>
        <p:txBody>
          <a:bodyPr vert="horz" lIns="91440" tIns="45720" rIns="91440" bIns="45720"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884028" y="8772381"/>
            <a:ext cx="2972421" cy="463697"/>
          </a:xfrm>
          <a:prstGeom prst="rect">
            <a:avLst/>
          </a:prstGeom>
        </p:spPr>
        <p:txBody>
          <a:bodyPr vert="horz" lIns="91440" tIns="45720" rIns="91440" bIns="45720" rtlCol="0" anchor="b"/>
          <a:lstStyle>
            <a:lvl1pPr algn="r">
              <a:defRPr sz="1200"/>
            </a:lvl1pPr>
          </a:lstStyle>
          <a:p>
            <a:fld id="{0BF34A76-CD2F-4613-A37C-819F3B3C6054}" type="slidenum">
              <a:rPr lang="es-PA" smtClean="0"/>
              <a:t>‹Nº›</a:t>
            </a:fld>
            <a:endParaRPr lang="es-PA"/>
          </a:p>
        </p:txBody>
      </p:sp>
    </p:spTree>
    <p:extLst>
      <p:ext uri="{BB962C8B-B14F-4D97-AF65-F5344CB8AC3E}">
        <p14:creationId xmlns:p14="http://schemas.microsoft.com/office/powerpoint/2010/main" val="1281384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4"/>
            <a:ext cx="2971800" cy="461804"/>
          </a:xfrm>
          <a:prstGeom prst="rect">
            <a:avLst/>
          </a:prstGeom>
        </p:spPr>
        <p:txBody>
          <a:bodyPr vert="horz" lIns="93158" tIns="46580" rIns="93158" bIns="46580" rtlCol="0"/>
          <a:lstStyle>
            <a:lvl1pPr algn="l">
              <a:defRPr sz="1200"/>
            </a:lvl1pPr>
          </a:lstStyle>
          <a:p>
            <a:endParaRPr lang="es-ES" dirty="0"/>
          </a:p>
        </p:txBody>
      </p:sp>
      <p:sp>
        <p:nvSpPr>
          <p:cNvPr id="3" name="2 Marcador de fecha"/>
          <p:cNvSpPr>
            <a:spLocks noGrp="1"/>
          </p:cNvSpPr>
          <p:nvPr>
            <p:ph type="dt" idx="1"/>
          </p:nvPr>
        </p:nvSpPr>
        <p:spPr>
          <a:xfrm>
            <a:off x="3884616" y="4"/>
            <a:ext cx="2971800" cy="461804"/>
          </a:xfrm>
          <a:prstGeom prst="rect">
            <a:avLst/>
          </a:prstGeom>
        </p:spPr>
        <p:txBody>
          <a:bodyPr vert="horz" lIns="93158" tIns="46580" rIns="93158" bIns="46580" rtlCol="0"/>
          <a:lstStyle>
            <a:lvl1pPr algn="r">
              <a:defRPr sz="1200"/>
            </a:lvl1pPr>
          </a:lstStyle>
          <a:p>
            <a:fld id="{1FFE3203-3EE4-4F9B-9A63-E4AA6D5B42A9}" type="datetimeFigureOut">
              <a:rPr lang="es-ES" smtClean="0"/>
              <a:pPr/>
              <a:t>22/08/2022</a:t>
            </a:fld>
            <a:endParaRPr lang="es-ES" dirty="0"/>
          </a:p>
        </p:txBody>
      </p:sp>
      <p:sp>
        <p:nvSpPr>
          <p:cNvPr id="4" name="3 Marcador de imagen de diapositiva"/>
          <p:cNvSpPr>
            <a:spLocks noGrp="1" noRot="1" noChangeAspect="1"/>
          </p:cNvSpPr>
          <p:nvPr>
            <p:ph type="sldImg" idx="2"/>
          </p:nvPr>
        </p:nvSpPr>
        <p:spPr>
          <a:xfrm>
            <a:off x="1119188" y="692150"/>
            <a:ext cx="4619625" cy="3463925"/>
          </a:xfrm>
          <a:prstGeom prst="rect">
            <a:avLst/>
          </a:prstGeom>
          <a:noFill/>
          <a:ln w="12700">
            <a:solidFill>
              <a:prstClr val="black"/>
            </a:solidFill>
          </a:ln>
        </p:spPr>
        <p:txBody>
          <a:bodyPr vert="horz" lIns="93158" tIns="46580" rIns="93158" bIns="46580" rtlCol="0" anchor="ctr"/>
          <a:lstStyle/>
          <a:p>
            <a:endParaRPr lang="es-ES" dirty="0"/>
          </a:p>
        </p:txBody>
      </p:sp>
      <p:sp>
        <p:nvSpPr>
          <p:cNvPr id="5" name="4 Marcador de notas"/>
          <p:cNvSpPr>
            <a:spLocks noGrp="1"/>
          </p:cNvSpPr>
          <p:nvPr>
            <p:ph type="body" sz="quarter" idx="3"/>
          </p:nvPr>
        </p:nvSpPr>
        <p:spPr>
          <a:xfrm>
            <a:off x="685801" y="4387141"/>
            <a:ext cx="5486400" cy="4156234"/>
          </a:xfrm>
          <a:prstGeom prst="rect">
            <a:avLst/>
          </a:prstGeom>
        </p:spPr>
        <p:txBody>
          <a:bodyPr vert="horz" lIns="93158" tIns="46580" rIns="93158" bIns="4658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2" y="8772673"/>
            <a:ext cx="2971800" cy="461804"/>
          </a:xfrm>
          <a:prstGeom prst="rect">
            <a:avLst/>
          </a:prstGeom>
        </p:spPr>
        <p:txBody>
          <a:bodyPr vert="horz" lIns="93158" tIns="46580" rIns="93158" bIns="4658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6" y="8772673"/>
            <a:ext cx="2971800" cy="461804"/>
          </a:xfrm>
          <a:prstGeom prst="rect">
            <a:avLst/>
          </a:prstGeom>
        </p:spPr>
        <p:txBody>
          <a:bodyPr vert="horz" lIns="93158" tIns="46580" rIns="93158" bIns="46580" rtlCol="0" anchor="b"/>
          <a:lstStyle>
            <a:lvl1pPr algn="r">
              <a:defRPr sz="1200"/>
            </a:lvl1pPr>
          </a:lstStyle>
          <a:p>
            <a:fld id="{9DBD44CD-C9D0-4E86-A975-193DDAFE620B}" type="slidenum">
              <a:rPr lang="es-ES" smtClean="0"/>
              <a:pPr/>
              <a:t>‹Nº›</a:t>
            </a:fld>
            <a:endParaRPr lang="es-ES" dirty="0"/>
          </a:p>
        </p:txBody>
      </p:sp>
    </p:spTree>
    <p:extLst>
      <p:ext uri="{BB962C8B-B14F-4D97-AF65-F5344CB8AC3E}">
        <p14:creationId xmlns:p14="http://schemas.microsoft.com/office/powerpoint/2010/main" val="1885941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A" dirty="0"/>
          </a:p>
        </p:txBody>
      </p:sp>
      <p:sp>
        <p:nvSpPr>
          <p:cNvPr id="491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F41594-B0AF-4B72-879F-780597625071}" type="slidenum">
              <a:rPr lang="es-ES" smtClean="0"/>
              <a:pPr fontAlgn="base">
                <a:spcBef>
                  <a:spcPct val="0"/>
                </a:spcBef>
                <a:spcAft>
                  <a:spcPct val="0"/>
                </a:spcAft>
                <a:defRPr/>
              </a:pPr>
              <a:t>1</a:t>
            </a:fld>
            <a:endParaRPr lang="es-ES"/>
          </a:p>
        </p:txBody>
      </p:sp>
    </p:spTree>
    <p:extLst>
      <p:ext uri="{BB962C8B-B14F-4D97-AF65-F5344CB8AC3E}">
        <p14:creationId xmlns:p14="http://schemas.microsoft.com/office/powerpoint/2010/main" val="57660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dirty="0"/>
          </a:p>
        </p:txBody>
      </p:sp>
      <p:sp>
        <p:nvSpPr>
          <p:cNvPr id="4" name="Marcador de número de diapositiva 3"/>
          <p:cNvSpPr>
            <a:spLocks noGrp="1"/>
          </p:cNvSpPr>
          <p:nvPr>
            <p:ph type="sldNum" sz="quarter" idx="10"/>
          </p:nvPr>
        </p:nvSpPr>
        <p:spPr/>
        <p:txBody>
          <a:bodyPr/>
          <a:lstStyle/>
          <a:p>
            <a:fld id="{9DBD44CD-C9D0-4E86-A975-193DDAFE620B}" type="slidenum">
              <a:rPr lang="es-ES" smtClean="0"/>
              <a:pPr/>
              <a:t>11</a:t>
            </a:fld>
            <a:endParaRPr lang="es-ES" dirty="0"/>
          </a:p>
        </p:txBody>
      </p:sp>
    </p:spTree>
    <p:extLst>
      <p:ext uri="{BB962C8B-B14F-4D97-AF65-F5344CB8AC3E}">
        <p14:creationId xmlns:p14="http://schemas.microsoft.com/office/powerpoint/2010/main" val="392085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A"/>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5996E-DF95-438A-AE21-BE8EC8EF8EB5}" type="slidenum">
              <a:rPr lang="es-ES" smtClean="0"/>
              <a:pPr fontAlgn="base">
                <a:spcBef>
                  <a:spcPct val="0"/>
                </a:spcBef>
                <a:spcAft>
                  <a:spcPct val="0"/>
                </a:spcAft>
                <a:defRPr/>
              </a:pPr>
              <a:t>24</a:t>
            </a:fld>
            <a:endParaRPr lang="es-ES"/>
          </a:p>
        </p:txBody>
      </p:sp>
    </p:spTree>
    <p:extLst>
      <p:ext uri="{BB962C8B-B14F-4D97-AF65-F5344CB8AC3E}">
        <p14:creationId xmlns:p14="http://schemas.microsoft.com/office/powerpoint/2010/main" val="11725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A"/>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5996E-DF95-438A-AE21-BE8EC8EF8EB5}" type="slidenum">
              <a:rPr lang="es-ES" smtClean="0"/>
              <a:pPr fontAlgn="base">
                <a:spcBef>
                  <a:spcPct val="0"/>
                </a:spcBef>
                <a:spcAft>
                  <a:spcPct val="0"/>
                </a:spcAft>
                <a:defRPr/>
              </a:pPr>
              <a:t>25</a:t>
            </a:fld>
            <a:endParaRPr lang="es-ES"/>
          </a:p>
        </p:txBody>
      </p:sp>
    </p:spTree>
    <p:extLst>
      <p:ext uri="{BB962C8B-B14F-4D97-AF65-F5344CB8AC3E}">
        <p14:creationId xmlns:p14="http://schemas.microsoft.com/office/powerpoint/2010/main" val="366472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6AC5685-2BC3-452C-BE22-C7890C009F6B}" type="datetime1">
              <a:rPr lang="es-ES" smtClean="0"/>
              <a:t>22/08/2022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189979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61DD604-9E8F-422B-A530-B9989BF7C24F}" type="datetime1">
              <a:rPr lang="es-ES" smtClean="0"/>
              <a:t>22/08/2022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12393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9092B1B-CD5F-43CB-B23F-227E3DB83CF7}" type="datetime1">
              <a:rPr lang="es-ES" smtClean="0"/>
              <a:t>22/08/2022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390107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9D73113-F8C1-42E7-9D9D-34478CF43FA3}" type="datetime1">
              <a:rPr lang="es-ES" smtClean="0"/>
              <a:t>22/08/2022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239582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E52A2E44-6EAB-46D4-9E5D-9E13E4ED8C8B}" type="datetime1">
              <a:rPr lang="es-ES" smtClean="0"/>
              <a:t>22/08/2022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2007142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D66E3E9-EE12-49D0-AE01-5D25C869C5DC}" type="datetime1">
              <a:rPr lang="es-ES" smtClean="0"/>
              <a:t>22/08/2022</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24873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1DEBAB-8CF1-4DA9-B867-2E720FD95F6E}" type="datetime1">
              <a:rPr lang="es-ES" smtClean="0"/>
              <a:t>22/08/2022</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162671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5EC3D44-7008-4325-B2F6-965EB76DE661}" type="datetime1">
              <a:rPr lang="es-ES" smtClean="0"/>
              <a:t>22/08/2022</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80457210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D2344-1D0A-45C0-A15B-52C782B00148}" type="datetime1">
              <a:rPr lang="es-ES" smtClean="0"/>
              <a:t>22/08/2022</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362035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09E4D13-8920-4C22-94E1-FEEFE4D06C40}" type="datetime1">
              <a:rPr lang="es-ES" smtClean="0"/>
              <a:t>22/08/2022</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297738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881DE65-937D-4F76-90ED-461423AC4594}" type="datetime1">
              <a:rPr lang="es-ES" smtClean="0"/>
              <a:t>22/08/2022</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40507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C3D44-7008-4325-B2F6-965EB76DE661}" type="datetime1">
              <a:rPr lang="es-ES" smtClean="0"/>
              <a:t>22/08/2022</a:t>
            </a:fld>
            <a:endParaRPr lang="es-E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33155-4FB9-4703-B46E-BA1844673507}" type="slidenum">
              <a:rPr lang="es-ES" smtClean="0"/>
              <a:pPr/>
              <a:t>‹Nº›</a:t>
            </a:fld>
            <a:endParaRPr lang="es-ES" dirty="0"/>
          </a:p>
        </p:txBody>
      </p:sp>
    </p:spTree>
    <p:extLst>
      <p:ext uri="{BB962C8B-B14F-4D97-AF65-F5344CB8AC3E}">
        <p14:creationId xmlns:p14="http://schemas.microsoft.com/office/powerpoint/2010/main" val="77637586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1268760"/>
            <a:ext cx="2738382"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p:cNvSpPr txBox="1"/>
          <p:nvPr/>
        </p:nvSpPr>
        <p:spPr>
          <a:xfrm>
            <a:off x="827584" y="3789040"/>
            <a:ext cx="7735685" cy="646331"/>
          </a:xfrm>
          <a:prstGeom prst="rect">
            <a:avLst/>
          </a:prstGeom>
          <a:noFill/>
        </p:spPr>
        <p:txBody>
          <a:bodyPr wrap="square" rtlCol="0">
            <a:spAutoFit/>
          </a:bodyPr>
          <a:lstStyle/>
          <a:p>
            <a:pPr algn="ctr"/>
            <a:r>
              <a:rPr lang="es-PA" sz="3600" dirty="0">
                <a:latin typeface="+mj-lt"/>
              </a:rPr>
              <a:t>PROYECTO DE PRESUPUESTO 2023</a:t>
            </a:r>
          </a:p>
        </p:txBody>
      </p:sp>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9627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Rectángulo 3"/>
          <p:cNvSpPr/>
          <p:nvPr/>
        </p:nvSpPr>
        <p:spPr>
          <a:xfrm>
            <a:off x="1043608" y="2132856"/>
            <a:ext cx="7632848" cy="1569660"/>
          </a:xfrm>
          <a:prstGeom prst="rect">
            <a:avLst/>
          </a:prstGeom>
        </p:spPr>
        <p:txBody>
          <a:bodyPr wrap="square">
            <a:spAutoFit/>
          </a:bodyPr>
          <a:lstStyle/>
          <a:p>
            <a:pPr algn="ctr"/>
            <a:r>
              <a:rPr lang="es-ES" sz="3200" b="1" dirty="0">
                <a:latin typeface="+mj-lt"/>
                <a:cs typeface="Arial" panose="020B0604020202020204" pitchFamily="34" charset="0"/>
              </a:rPr>
              <a:t>EJECUCIÓN   PRESUPUESTARIA</a:t>
            </a:r>
          </a:p>
          <a:p>
            <a:pPr algn="ctr"/>
            <a:endParaRPr lang="es-ES" sz="3200" b="1" dirty="0">
              <a:latin typeface="+mj-lt"/>
              <a:cs typeface="Arial" panose="020B0604020202020204" pitchFamily="34" charset="0"/>
            </a:endParaRPr>
          </a:p>
          <a:p>
            <a:pPr algn="ctr"/>
            <a:r>
              <a:rPr lang="es-ES" sz="3200" b="1" dirty="0">
                <a:latin typeface="+mj-lt"/>
                <a:cs typeface="Arial" panose="020B0604020202020204" pitchFamily="34" charset="0"/>
              </a:rPr>
              <a:t>2022</a:t>
            </a:r>
          </a:p>
        </p:txBody>
      </p:sp>
    </p:spTree>
    <p:extLst>
      <p:ext uri="{BB962C8B-B14F-4D97-AF65-F5344CB8AC3E}">
        <p14:creationId xmlns:p14="http://schemas.microsoft.com/office/powerpoint/2010/main" val="401612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642394" y="692696"/>
            <a:ext cx="8175282" cy="6070520"/>
            <a:chOff x="642394" y="692696"/>
            <a:chExt cx="8175282" cy="6070520"/>
          </a:xfrm>
        </p:grpSpPr>
        <p:sp>
          <p:nvSpPr>
            <p:cNvPr id="8" name="Rectángulo 7"/>
            <p:cNvSpPr/>
            <p:nvPr/>
          </p:nvSpPr>
          <p:spPr>
            <a:xfrm>
              <a:off x="642394" y="692696"/>
              <a:ext cx="8175282" cy="6070520"/>
            </a:xfrm>
            <a:prstGeom prst="rect">
              <a:avLst/>
            </a:prstGeom>
            <a:noFill/>
          </p:spPr>
        </p:sp>
        <p:sp>
          <p:nvSpPr>
            <p:cNvPr id="9" name="Forma libre 8"/>
            <p:cNvSpPr/>
            <p:nvPr/>
          </p:nvSpPr>
          <p:spPr>
            <a:xfrm>
              <a:off x="3707904" y="692696"/>
              <a:ext cx="4797226" cy="1666334"/>
            </a:xfrm>
            <a:custGeom>
              <a:avLst/>
              <a:gdLst>
                <a:gd name="connsiteX0" fmla="*/ 0 w 1666333"/>
                <a:gd name="connsiteY0" fmla="*/ 0 h 5514508"/>
                <a:gd name="connsiteX1" fmla="*/ 1666333 w 1666333"/>
                <a:gd name="connsiteY1" fmla="*/ 0 h 5514508"/>
                <a:gd name="connsiteX2" fmla="*/ 1666333 w 1666333"/>
                <a:gd name="connsiteY2" fmla="*/ 5514508 h 5514508"/>
                <a:gd name="connsiteX3" fmla="*/ 0 w 1666333"/>
                <a:gd name="connsiteY3" fmla="*/ 5514508 h 5514508"/>
                <a:gd name="connsiteX4" fmla="*/ 0 w 1666333"/>
                <a:gd name="connsiteY4" fmla="*/ 0 h 551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333" h="5514508">
                  <a:moveTo>
                    <a:pt x="1666333" y="2"/>
                  </a:moveTo>
                  <a:lnTo>
                    <a:pt x="1666333" y="5514506"/>
                  </a:lnTo>
                  <a:lnTo>
                    <a:pt x="0" y="5514506"/>
                  </a:lnTo>
                  <a:lnTo>
                    <a:pt x="0" y="2"/>
                  </a:lnTo>
                  <a:lnTo>
                    <a:pt x="1666333" y="2"/>
                  </a:lnTo>
                  <a:close/>
                </a:path>
              </a:pathLst>
            </a:custGeom>
            <a:noFill/>
            <a:ln>
              <a:solidFill>
                <a:srgbClr val="DEEBF7"/>
              </a:solidFill>
            </a:ln>
            <a:effectLst>
              <a:outerShdw blurRad="44450" dist="27940" dir="5400000" algn="ctr">
                <a:srgbClr val="000000">
                  <a:alpha val="32000"/>
                </a:srgbClr>
              </a:outerShdw>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47651" tIns="123825" rIns="247650" bIns="123826" numCol="1" spcCol="1270" anchor="ctr" anchorCtr="0">
              <a:noAutofit/>
            </a:bodyPr>
            <a:lstStyle/>
            <a:p>
              <a:pPr marL="171450" lvl="1" indent="-171450" algn="l" defTabSz="800100">
                <a:lnSpc>
                  <a:spcPct val="100000"/>
                </a:lnSpc>
                <a:spcBef>
                  <a:spcPct val="0"/>
                </a:spcBef>
                <a:spcAft>
                  <a:spcPts val="0"/>
                </a:spcAft>
                <a:buChar char="••"/>
              </a:pPr>
              <a:r>
                <a:rPr lang="es-PA" dirty="0">
                  <a:solidFill>
                    <a:schemeClr val="tx1"/>
                  </a:solidFill>
                  <a:cs typeface="Arial" pitchFamily="34" charset="0"/>
                </a:rPr>
                <a:t>Modificado: </a:t>
              </a:r>
              <a:r>
                <a:rPr lang="es-PA" b="0" u="none" strike="noStrike" kern="1200" dirty="0">
                  <a:effectLst/>
                </a:rPr>
                <a:t> 	3,799,033.00</a:t>
              </a:r>
              <a:endParaRPr lang="es-PA" b="0" kern="1200" dirty="0">
                <a:cs typeface="Arial" pitchFamily="34" charset="0"/>
              </a:endParaRPr>
            </a:p>
            <a:p>
              <a:pPr marL="171450" lvl="1" indent="-171450" algn="l" defTabSz="800100">
                <a:lnSpc>
                  <a:spcPct val="100000"/>
                </a:lnSpc>
                <a:spcBef>
                  <a:spcPct val="0"/>
                </a:spcBef>
                <a:spcAft>
                  <a:spcPts val="0"/>
                </a:spcAft>
                <a:buChar char="••"/>
              </a:pPr>
              <a:r>
                <a:rPr lang="es-PA" b="0" kern="1200" dirty="0">
                  <a:cs typeface="Arial" pitchFamily="34" charset="0"/>
                </a:rPr>
                <a:t>Asignado: 	2,414,319.00</a:t>
              </a:r>
            </a:p>
            <a:p>
              <a:pPr marL="171450" lvl="1" indent="-171450" algn="l" defTabSz="800100">
                <a:lnSpc>
                  <a:spcPct val="100000"/>
                </a:lnSpc>
                <a:spcBef>
                  <a:spcPct val="0"/>
                </a:spcBef>
                <a:spcAft>
                  <a:spcPts val="0"/>
                </a:spcAft>
                <a:buChar char="••"/>
              </a:pPr>
              <a:r>
                <a:rPr lang="es-PA" b="0" kern="1200" dirty="0">
                  <a:cs typeface="Arial" pitchFamily="34" charset="0"/>
                </a:rPr>
                <a:t>Ejecución: 	1,993,962.30   (82.59%)</a:t>
              </a:r>
            </a:p>
          </p:txBody>
        </p:sp>
        <p:sp>
          <p:nvSpPr>
            <p:cNvPr id="11" name="Forma libre 10"/>
            <p:cNvSpPr/>
            <p:nvPr/>
          </p:nvSpPr>
          <p:spPr>
            <a:xfrm>
              <a:off x="929007" y="746165"/>
              <a:ext cx="2088277" cy="1323009"/>
            </a:xfrm>
            <a:custGeom>
              <a:avLst/>
              <a:gdLst>
                <a:gd name="connsiteX0" fmla="*/ 0 w 2088277"/>
                <a:gd name="connsiteY0" fmla="*/ 0 h 1323009"/>
                <a:gd name="connsiteX1" fmla="*/ 2088277 w 2088277"/>
                <a:gd name="connsiteY1" fmla="*/ 0 h 1323009"/>
                <a:gd name="connsiteX2" fmla="*/ 2088277 w 2088277"/>
                <a:gd name="connsiteY2" fmla="*/ 1323009 h 1323009"/>
                <a:gd name="connsiteX3" fmla="*/ 0 w 2088277"/>
                <a:gd name="connsiteY3" fmla="*/ 1323009 h 1323009"/>
                <a:gd name="connsiteX4" fmla="*/ 0 w 2088277"/>
                <a:gd name="connsiteY4" fmla="*/ 0 h 1323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8277" h="1323009">
                  <a:moveTo>
                    <a:pt x="0" y="0"/>
                  </a:moveTo>
                  <a:lnTo>
                    <a:pt x="2088277" y="0"/>
                  </a:lnTo>
                  <a:lnTo>
                    <a:pt x="2088277" y="1323009"/>
                  </a:lnTo>
                  <a:lnTo>
                    <a:pt x="0" y="1323009"/>
                  </a:lnTo>
                  <a:lnTo>
                    <a:pt x="0" y="0"/>
                  </a:lnTo>
                  <a:close/>
                </a:path>
              </a:pathLst>
            </a:cu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100000"/>
                </a:lnSpc>
                <a:spcBef>
                  <a:spcPct val="0"/>
                </a:spcBef>
                <a:spcAft>
                  <a:spcPts val="0"/>
                </a:spcAft>
              </a:pPr>
              <a:r>
                <a:rPr lang="es-PA" sz="2000" kern="1200" dirty="0">
                  <a:solidFill>
                    <a:schemeClr val="tx1"/>
                  </a:solidFill>
                  <a:cs typeface="Arial" pitchFamily="34" charset="0"/>
                </a:rPr>
                <a:t>Presupuesto</a:t>
              </a:r>
            </a:p>
            <a:p>
              <a:pPr lvl="0" algn="ctr" defTabSz="889000">
                <a:lnSpc>
                  <a:spcPct val="100000"/>
                </a:lnSpc>
                <a:spcBef>
                  <a:spcPct val="0"/>
                </a:spcBef>
                <a:spcAft>
                  <a:spcPts val="0"/>
                </a:spcAft>
              </a:pPr>
              <a:r>
                <a:rPr lang="es-PA" sz="2000" dirty="0">
                  <a:solidFill>
                    <a:schemeClr val="tx1"/>
                  </a:solidFill>
                  <a:cs typeface="Arial" pitchFamily="34" charset="0"/>
                </a:rPr>
                <a:t>I</a:t>
              </a:r>
              <a:r>
                <a:rPr lang="es-PA" sz="2000" kern="1200" dirty="0">
                  <a:solidFill>
                    <a:schemeClr val="tx1"/>
                  </a:solidFill>
                  <a:cs typeface="Arial" pitchFamily="34" charset="0"/>
                </a:rPr>
                <a:t>nstitucional 2022</a:t>
              </a:r>
            </a:p>
          </p:txBody>
        </p:sp>
        <p:sp>
          <p:nvSpPr>
            <p:cNvPr id="13" name="Forma libre 12"/>
            <p:cNvSpPr/>
            <p:nvPr/>
          </p:nvSpPr>
          <p:spPr>
            <a:xfrm>
              <a:off x="3689653" y="2655513"/>
              <a:ext cx="4842787" cy="1775457"/>
            </a:xfrm>
            <a:custGeom>
              <a:avLst/>
              <a:gdLst>
                <a:gd name="connsiteX0" fmla="*/ 0 w 1775457"/>
                <a:gd name="connsiteY0" fmla="*/ 0 h 4537713"/>
                <a:gd name="connsiteX1" fmla="*/ 1775457 w 1775457"/>
                <a:gd name="connsiteY1" fmla="*/ 0 h 4537713"/>
                <a:gd name="connsiteX2" fmla="*/ 1775457 w 1775457"/>
                <a:gd name="connsiteY2" fmla="*/ 4537713 h 4537713"/>
                <a:gd name="connsiteX3" fmla="*/ 0 w 1775457"/>
                <a:gd name="connsiteY3" fmla="*/ 4537713 h 4537713"/>
                <a:gd name="connsiteX4" fmla="*/ 0 w 1775457"/>
                <a:gd name="connsiteY4" fmla="*/ 0 h 4537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5457" h="4537713">
                  <a:moveTo>
                    <a:pt x="1775457" y="0"/>
                  </a:moveTo>
                  <a:lnTo>
                    <a:pt x="1775457" y="4537713"/>
                  </a:lnTo>
                  <a:lnTo>
                    <a:pt x="0" y="4537713"/>
                  </a:lnTo>
                  <a:lnTo>
                    <a:pt x="0" y="0"/>
                  </a:lnTo>
                  <a:lnTo>
                    <a:pt x="1775457" y="0"/>
                  </a:lnTo>
                  <a:close/>
                </a:path>
              </a:pathLst>
            </a:custGeom>
            <a:noFill/>
            <a:ln>
              <a:solidFill>
                <a:srgbClr val="DEEBF7">
                  <a:alpha val="90000"/>
                </a:srgb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PA" sz="1800" u="none" strike="noStrike" kern="1200" dirty="0">
                  <a:effectLst/>
                  <a:latin typeface="+mn-lt"/>
                </a:rPr>
                <a:t>Modificado:	3,616,479.00</a:t>
              </a:r>
              <a:endParaRPr lang="es-PA" sz="1400" kern="1200" dirty="0">
                <a:latin typeface="+mn-lt"/>
                <a:cs typeface="Arial" pitchFamily="34" charset="0"/>
              </a:endParaRPr>
            </a:p>
            <a:p>
              <a:pPr marL="171450" lvl="1" indent="-171450" algn="l" defTabSz="800100">
                <a:lnSpc>
                  <a:spcPct val="100000"/>
                </a:lnSpc>
                <a:spcBef>
                  <a:spcPct val="0"/>
                </a:spcBef>
                <a:spcAft>
                  <a:spcPts val="0"/>
                </a:spcAft>
                <a:buChar char="••"/>
              </a:pPr>
              <a:r>
                <a:rPr lang="es-PA" sz="1800" kern="1200" dirty="0">
                  <a:latin typeface="+mn-lt"/>
                  <a:cs typeface="Arial" pitchFamily="34" charset="0"/>
                </a:rPr>
                <a:t>Asignado: 	2,267,350.00</a:t>
              </a:r>
            </a:p>
            <a:p>
              <a:pPr marL="171450" lvl="1" indent="-171450" algn="l" defTabSz="800100">
                <a:lnSpc>
                  <a:spcPct val="100000"/>
                </a:lnSpc>
                <a:spcBef>
                  <a:spcPct val="0"/>
                </a:spcBef>
                <a:spcAft>
                  <a:spcPts val="0"/>
                </a:spcAft>
                <a:buChar char="••"/>
              </a:pPr>
              <a:r>
                <a:rPr lang="es-PA" sz="1800" kern="1200" dirty="0">
                  <a:latin typeface="+mn-lt"/>
                  <a:cs typeface="Arial" pitchFamily="34" charset="0"/>
                </a:rPr>
                <a:t>Ejecución:	</a:t>
              </a:r>
              <a:r>
                <a:rPr lang="es-PA" sz="1800" u="none" strike="noStrike" kern="1200" dirty="0">
                  <a:effectLst/>
                  <a:latin typeface="+mn-lt"/>
                </a:rPr>
                <a:t>1,936,310.18   (85.4%)</a:t>
              </a:r>
              <a:endParaRPr lang="es-PA" sz="1800" kern="1200" dirty="0">
                <a:latin typeface="+mn-lt"/>
                <a:cs typeface="Arial" pitchFamily="34" charset="0"/>
              </a:endParaRPr>
            </a:p>
          </p:txBody>
        </p:sp>
        <p:sp>
          <p:nvSpPr>
            <p:cNvPr id="14" name="Forma libre 13"/>
            <p:cNvSpPr/>
            <p:nvPr/>
          </p:nvSpPr>
          <p:spPr>
            <a:xfrm>
              <a:off x="971600" y="2996952"/>
              <a:ext cx="2132721" cy="1164325"/>
            </a:xfrm>
            <a:custGeom>
              <a:avLst/>
              <a:gdLst>
                <a:gd name="connsiteX0" fmla="*/ 0 w 2621273"/>
                <a:gd name="connsiteY0" fmla="*/ 0 h 1164325"/>
                <a:gd name="connsiteX1" fmla="*/ 2621273 w 2621273"/>
                <a:gd name="connsiteY1" fmla="*/ 0 h 1164325"/>
                <a:gd name="connsiteX2" fmla="*/ 2621273 w 2621273"/>
                <a:gd name="connsiteY2" fmla="*/ 1164325 h 1164325"/>
                <a:gd name="connsiteX3" fmla="*/ 0 w 2621273"/>
                <a:gd name="connsiteY3" fmla="*/ 1164325 h 1164325"/>
                <a:gd name="connsiteX4" fmla="*/ 0 w 2621273"/>
                <a:gd name="connsiteY4" fmla="*/ 0 h 116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1273" h="1164325">
                  <a:moveTo>
                    <a:pt x="0" y="0"/>
                  </a:moveTo>
                  <a:lnTo>
                    <a:pt x="2621273" y="0"/>
                  </a:lnTo>
                  <a:lnTo>
                    <a:pt x="2621273" y="1164325"/>
                  </a:lnTo>
                  <a:lnTo>
                    <a:pt x="0" y="1164325"/>
                  </a:lnTo>
                  <a:lnTo>
                    <a:pt x="0" y="0"/>
                  </a:lnTo>
                  <a:close/>
                </a:path>
              </a:pathLst>
            </a:cu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7630" tIns="43815" rIns="87630" bIns="43815" numCol="1" spcCol="1270" anchor="ctr" anchorCtr="0">
              <a:noAutofit/>
            </a:bodyPr>
            <a:lstStyle/>
            <a:p>
              <a:pPr lvl="0" algn="ctr" defTabSz="1022350">
                <a:lnSpc>
                  <a:spcPct val="100000"/>
                </a:lnSpc>
                <a:spcBef>
                  <a:spcPct val="0"/>
                </a:spcBef>
                <a:spcAft>
                  <a:spcPts val="0"/>
                </a:spcAft>
              </a:pPr>
              <a:r>
                <a:rPr lang="es-PA" sz="2000" kern="1200" dirty="0">
                  <a:solidFill>
                    <a:schemeClr val="tx1"/>
                  </a:solidFill>
                  <a:latin typeface="+mn-lt"/>
                  <a:cs typeface="Arial" pitchFamily="34" charset="0"/>
                </a:rPr>
                <a:t>Presupuesto de Funcionamiento</a:t>
              </a:r>
            </a:p>
            <a:p>
              <a:pPr lvl="0" algn="ctr" defTabSz="1022350">
                <a:lnSpc>
                  <a:spcPct val="100000"/>
                </a:lnSpc>
                <a:spcBef>
                  <a:spcPct val="0"/>
                </a:spcBef>
                <a:spcAft>
                  <a:spcPts val="0"/>
                </a:spcAft>
              </a:pPr>
              <a:r>
                <a:rPr lang="es-PA" sz="2000" kern="1200" dirty="0">
                  <a:solidFill>
                    <a:schemeClr val="tx1"/>
                  </a:solidFill>
                  <a:latin typeface="+mn-lt"/>
                  <a:cs typeface="Arial" pitchFamily="34" charset="0"/>
                </a:rPr>
                <a:t>2022</a:t>
              </a:r>
            </a:p>
          </p:txBody>
        </p:sp>
        <p:sp>
          <p:nvSpPr>
            <p:cNvPr id="15" name="Forma libre 14"/>
            <p:cNvSpPr/>
            <p:nvPr/>
          </p:nvSpPr>
          <p:spPr>
            <a:xfrm>
              <a:off x="3707904" y="4869160"/>
              <a:ext cx="4830416" cy="1728192"/>
            </a:xfrm>
            <a:custGeom>
              <a:avLst/>
              <a:gdLst>
                <a:gd name="connsiteX0" fmla="*/ 0 w 1655018"/>
                <a:gd name="connsiteY0" fmla="*/ 0 h 4503390"/>
                <a:gd name="connsiteX1" fmla="*/ 1655018 w 1655018"/>
                <a:gd name="connsiteY1" fmla="*/ 0 h 4503390"/>
                <a:gd name="connsiteX2" fmla="*/ 1655018 w 1655018"/>
                <a:gd name="connsiteY2" fmla="*/ 4503390 h 4503390"/>
                <a:gd name="connsiteX3" fmla="*/ 0 w 1655018"/>
                <a:gd name="connsiteY3" fmla="*/ 4503390 h 4503390"/>
                <a:gd name="connsiteX4" fmla="*/ 0 w 1655018"/>
                <a:gd name="connsiteY4" fmla="*/ 0 h 4503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018" h="4503390">
                  <a:moveTo>
                    <a:pt x="1655018" y="0"/>
                  </a:moveTo>
                  <a:lnTo>
                    <a:pt x="1655018" y="4503390"/>
                  </a:lnTo>
                  <a:lnTo>
                    <a:pt x="0" y="4503390"/>
                  </a:lnTo>
                  <a:lnTo>
                    <a:pt x="0" y="0"/>
                  </a:lnTo>
                  <a:lnTo>
                    <a:pt x="1655018" y="0"/>
                  </a:lnTo>
                  <a:close/>
                </a:path>
              </a:pathLst>
            </a:custGeom>
            <a:noFill/>
            <a:ln>
              <a:solidFill>
                <a:srgbClr val="DEEBF7">
                  <a:alpha val="90000"/>
                </a:srgb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es-PA" sz="1800" u="none" strike="noStrike" kern="1200" dirty="0">
                  <a:effectLst/>
                  <a:latin typeface="+mn-lt"/>
                </a:rPr>
                <a:t>Modificado:      182,554.00</a:t>
              </a:r>
              <a:endParaRPr lang="es-PA" sz="1800" kern="1200" dirty="0">
                <a:latin typeface="+mn-lt"/>
                <a:cs typeface="Arial" pitchFamily="34" charset="0"/>
              </a:endParaRPr>
            </a:p>
            <a:p>
              <a:pPr marL="171450" lvl="1" indent="-171450" algn="l" defTabSz="800100">
                <a:lnSpc>
                  <a:spcPct val="100000"/>
                </a:lnSpc>
                <a:spcBef>
                  <a:spcPct val="0"/>
                </a:spcBef>
                <a:spcAft>
                  <a:spcPts val="0"/>
                </a:spcAft>
                <a:buChar char="••"/>
              </a:pPr>
              <a:r>
                <a:rPr lang="es-PA" sz="1800" kern="1200" dirty="0">
                  <a:latin typeface="+mn-lt"/>
                  <a:cs typeface="Arial" pitchFamily="34" charset="0"/>
                </a:rPr>
                <a:t>Asignado: 	146,969.00</a:t>
              </a:r>
            </a:p>
            <a:p>
              <a:pPr marL="171450" lvl="1" indent="-171450" algn="l" defTabSz="800100">
                <a:lnSpc>
                  <a:spcPct val="100000"/>
                </a:lnSpc>
                <a:spcBef>
                  <a:spcPct val="0"/>
                </a:spcBef>
                <a:spcAft>
                  <a:spcPts val="0"/>
                </a:spcAft>
                <a:buChar char="••"/>
              </a:pPr>
              <a:r>
                <a:rPr lang="es-PA" sz="1800" kern="1200" dirty="0">
                  <a:latin typeface="+mn-lt"/>
                  <a:cs typeface="Arial" pitchFamily="34" charset="0"/>
                </a:rPr>
                <a:t>Ejecución:	  57,652.12   (39.23%)</a:t>
              </a:r>
            </a:p>
            <a:p>
              <a:pPr marL="171450" lvl="1" indent="-171450" algn="l" defTabSz="800100">
                <a:lnSpc>
                  <a:spcPct val="100000"/>
                </a:lnSpc>
                <a:spcBef>
                  <a:spcPct val="0"/>
                </a:spcBef>
                <a:spcAft>
                  <a:spcPts val="0"/>
                </a:spcAft>
                <a:buChar char="••"/>
              </a:pPr>
              <a:endParaRPr lang="es-PA" sz="1800" kern="1200" dirty="0">
                <a:latin typeface="+mn-lt"/>
                <a:cs typeface="Arial" pitchFamily="34" charset="0"/>
              </a:endParaRPr>
            </a:p>
          </p:txBody>
        </p:sp>
        <p:sp>
          <p:nvSpPr>
            <p:cNvPr id="16" name="Forma libre 15"/>
            <p:cNvSpPr/>
            <p:nvPr/>
          </p:nvSpPr>
          <p:spPr>
            <a:xfrm>
              <a:off x="971600" y="5140134"/>
              <a:ext cx="2249776" cy="1226305"/>
            </a:xfrm>
            <a:custGeom>
              <a:avLst/>
              <a:gdLst>
                <a:gd name="connsiteX0" fmla="*/ 0 w 2510289"/>
                <a:gd name="connsiteY0" fmla="*/ 0 h 1226305"/>
                <a:gd name="connsiteX1" fmla="*/ 2510289 w 2510289"/>
                <a:gd name="connsiteY1" fmla="*/ 0 h 1226305"/>
                <a:gd name="connsiteX2" fmla="*/ 2510289 w 2510289"/>
                <a:gd name="connsiteY2" fmla="*/ 1226305 h 1226305"/>
                <a:gd name="connsiteX3" fmla="*/ 0 w 2510289"/>
                <a:gd name="connsiteY3" fmla="*/ 1226305 h 1226305"/>
                <a:gd name="connsiteX4" fmla="*/ 0 w 2510289"/>
                <a:gd name="connsiteY4" fmla="*/ 0 h 1226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0289" h="1226305">
                  <a:moveTo>
                    <a:pt x="0" y="0"/>
                  </a:moveTo>
                  <a:lnTo>
                    <a:pt x="2510289" y="0"/>
                  </a:lnTo>
                  <a:lnTo>
                    <a:pt x="2510289" y="1226305"/>
                  </a:lnTo>
                  <a:lnTo>
                    <a:pt x="0" y="1226305"/>
                  </a:lnTo>
                  <a:lnTo>
                    <a:pt x="0" y="0"/>
                  </a:lnTo>
                  <a:close/>
                </a:path>
              </a:pathLst>
            </a:cu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7630" tIns="43815" rIns="87630" bIns="43815" numCol="1" spcCol="1270" anchor="ctr" anchorCtr="0">
              <a:noAutofit/>
            </a:bodyPr>
            <a:lstStyle/>
            <a:p>
              <a:pPr lvl="0" algn="ctr" defTabSz="1022350">
                <a:lnSpc>
                  <a:spcPct val="100000"/>
                </a:lnSpc>
                <a:spcBef>
                  <a:spcPct val="0"/>
                </a:spcBef>
                <a:spcAft>
                  <a:spcPts val="0"/>
                </a:spcAft>
              </a:pPr>
              <a:r>
                <a:rPr lang="es-PA" sz="2000" kern="1200" dirty="0">
                  <a:solidFill>
                    <a:schemeClr val="tx1"/>
                  </a:solidFill>
                  <a:latin typeface="+mn-lt"/>
                  <a:cs typeface="Arial" pitchFamily="34" charset="0"/>
                </a:rPr>
                <a:t>Presupuesto inversión</a:t>
              </a:r>
            </a:p>
            <a:p>
              <a:pPr lvl="0" algn="ctr" defTabSz="1022350">
                <a:lnSpc>
                  <a:spcPct val="100000"/>
                </a:lnSpc>
                <a:spcBef>
                  <a:spcPct val="0"/>
                </a:spcBef>
                <a:spcAft>
                  <a:spcPts val="0"/>
                </a:spcAft>
              </a:pPr>
              <a:r>
                <a:rPr lang="es-PA" sz="2000" kern="1200" dirty="0">
                  <a:solidFill>
                    <a:schemeClr val="tx1"/>
                  </a:solidFill>
                  <a:latin typeface="+mn-lt"/>
                  <a:cs typeface="Arial" pitchFamily="34" charset="0"/>
                </a:rPr>
                <a:t>2022</a:t>
              </a:r>
            </a:p>
          </p:txBody>
        </p:sp>
      </p:grpSp>
      <p:sp>
        <p:nvSpPr>
          <p:cNvPr id="4" name="CuadroTexto 3"/>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5" name="Grupo 4"/>
          <p:cNvGrpSpPr/>
          <p:nvPr/>
        </p:nvGrpSpPr>
        <p:grpSpPr>
          <a:xfrm>
            <a:off x="-72008" y="0"/>
            <a:ext cx="719412" cy="6858000"/>
            <a:chOff x="0" y="0"/>
            <a:chExt cx="719412" cy="6858000"/>
          </a:xfrm>
        </p:grpSpPr>
        <p:sp>
          <p:nvSpPr>
            <p:cNvPr id="6" name="CuadroTexto 5"/>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CuadroTexto 9"/>
          <p:cNvSpPr txBox="1"/>
          <p:nvPr/>
        </p:nvSpPr>
        <p:spPr>
          <a:xfrm>
            <a:off x="1813711" y="161682"/>
            <a:ext cx="5832648" cy="400110"/>
          </a:xfrm>
          <a:prstGeom prst="rect">
            <a:avLst/>
          </a:prstGeom>
          <a:noFill/>
        </p:spPr>
        <p:txBody>
          <a:bodyPr wrap="square" rtlCol="0">
            <a:spAutoFit/>
          </a:bodyPr>
          <a:lstStyle/>
          <a:p>
            <a:pPr algn="ctr"/>
            <a:r>
              <a:rPr lang="es-PA" sz="2000" b="1" dirty="0">
                <a:latin typeface="+mj-lt"/>
              </a:rPr>
              <a:t>EJECUCIÓN DEL PRESUPUESTO VIGENCIA FISCAL 2022</a:t>
            </a:r>
          </a:p>
        </p:txBody>
      </p:sp>
      <p:sp>
        <p:nvSpPr>
          <p:cNvPr id="12" name="CuadroTexto 11"/>
          <p:cNvSpPr txBox="1"/>
          <p:nvPr/>
        </p:nvSpPr>
        <p:spPr>
          <a:xfrm>
            <a:off x="1619672" y="1628800"/>
            <a:ext cx="184731" cy="369332"/>
          </a:xfrm>
          <a:prstGeom prst="rect">
            <a:avLst/>
          </a:prstGeom>
          <a:noFill/>
        </p:spPr>
        <p:txBody>
          <a:bodyPr wrap="none" rtlCol="0">
            <a:spAutoFit/>
          </a:bodyPr>
          <a:lstStyle/>
          <a:p>
            <a:endParaRPr lang="es-PA" dirty="0"/>
          </a:p>
        </p:txBody>
      </p:sp>
    </p:spTree>
    <p:extLst>
      <p:ext uri="{BB962C8B-B14F-4D97-AF65-F5344CB8AC3E}">
        <p14:creationId xmlns:p14="http://schemas.microsoft.com/office/powerpoint/2010/main" val="2726848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Rectángulo 3"/>
          <p:cNvSpPr/>
          <p:nvPr/>
        </p:nvSpPr>
        <p:spPr>
          <a:xfrm>
            <a:off x="1043608" y="2132856"/>
            <a:ext cx="7632848" cy="1754326"/>
          </a:xfrm>
          <a:prstGeom prst="rect">
            <a:avLst/>
          </a:prstGeom>
        </p:spPr>
        <p:txBody>
          <a:bodyPr wrap="square">
            <a:spAutoFit/>
          </a:bodyPr>
          <a:lstStyle/>
          <a:p>
            <a:pPr algn="ctr"/>
            <a:endParaRPr lang="es-ES" sz="3600" b="1" dirty="0">
              <a:cs typeface="Arial" panose="020B0604020202020204" pitchFamily="34" charset="0"/>
            </a:endParaRPr>
          </a:p>
          <a:p>
            <a:pPr algn="ctr"/>
            <a:r>
              <a:rPr lang="es-ES" sz="3600" b="1" dirty="0">
                <a:latin typeface="+mj-lt"/>
                <a:cs typeface="Arial" panose="020B0604020202020204" pitchFamily="34" charset="0"/>
              </a:rPr>
              <a:t>PERSPECTIVA PRESUPUESTARIA</a:t>
            </a:r>
          </a:p>
          <a:p>
            <a:pPr algn="ctr"/>
            <a:r>
              <a:rPr lang="es-ES" sz="3600" b="1" dirty="0">
                <a:latin typeface="+mj-lt"/>
                <a:cs typeface="Arial" panose="020B0604020202020204" pitchFamily="34" charset="0"/>
              </a:rPr>
              <a:t>2023</a:t>
            </a:r>
          </a:p>
        </p:txBody>
      </p:sp>
    </p:spTree>
    <p:extLst>
      <p:ext uri="{BB962C8B-B14F-4D97-AF65-F5344CB8AC3E}">
        <p14:creationId xmlns:p14="http://schemas.microsoft.com/office/powerpoint/2010/main" val="337051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970932" y="260648"/>
            <a:ext cx="8173068" cy="6258656"/>
            <a:chOff x="970932" y="260648"/>
            <a:chExt cx="8173068" cy="6258656"/>
          </a:xfrm>
        </p:grpSpPr>
        <p:sp>
          <p:nvSpPr>
            <p:cNvPr id="7" name="Rectángulo 6"/>
            <p:cNvSpPr/>
            <p:nvPr/>
          </p:nvSpPr>
          <p:spPr>
            <a:xfrm>
              <a:off x="970932" y="260648"/>
              <a:ext cx="8173068" cy="5881447"/>
            </a:xfrm>
            <a:prstGeom prst="rect">
              <a:avLst/>
            </a:prstGeom>
            <a:noFill/>
          </p:spPr>
        </p:sp>
        <p:sp>
          <p:nvSpPr>
            <p:cNvPr id="8" name="Rectángulo 7"/>
            <p:cNvSpPr/>
            <p:nvPr/>
          </p:nvSpPr>
          <p:spPr>
            <a:xfrm>
              <a:off x="4067944" y="260648"/>
              <a:ext cx="4697986" cy="1752887"/>
            </a:xfrm>
            <a:prstGeom prst="rect">
              <a:avLst/>
            </a:prstGeom>
            <a:solidFill>
              <a:schemeClr val="bg1">
                <a:alpha val="90000"/>
              </a:schemeClr>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205139" rIns="328964" bIns="205140" numCol="1" spcCol="1270" anchor="ctr" anchorCtr="0">
              <a:noAutofit/>
            </a:bodyPr>
            <a:lstStyle/>
            <a:p>
              <a:pPr marL="228600" lvl="1" indent="-228600" algn="l" defTabSz="977900">
                <a:lnSpc>
                  <a:spcPct val="90000"/>
                </a:lnSpc>
                <a:spcBef>
                  <a:spcPct val="0"/>
                </a:spcBef>
                <a:spcAft>
                  <a:spcPct val="15000"/>
                </a:spcAft>
                <a:buChar char="••"/>
              </a:pPr>
              <a:r>
                <a:rPr lang="es-PA" b="1" u="none" strike="noStrike" kern="1200" dirty="0">
                  <a:solidFill>
                    <a:schemeClr val="tx1"/>
                  </a:solidFill>
                </a:rPr>
                <a:t>Solicitado:          	5,290,336.00</a:t>
              </a:r>
              <a:endParaRPr lang="es-PA" b="1" kern="1200" dirty="0">
                <a:cs typeface="Arial" pitchFamily="34" charset="0"/>
              </a:endParaRPr>
            </a:p>
            <a:p>
              <a:pPr marL="228600" lvl="1" indent="-228600" algn="l" defTabSz="977900">
                <a:lnSpc>
                  <a:spcPct val="90000"/>
                </a:lnSpc>
                <a:spcBef>
                  <a:spcPct val="0"/>
                </a:spcBef>
                <a:spcAft>
                  <a:spcPct val="15000"/>
                </a:spcAft>
                <a:buChar char="••"/>
              </a:pPr>
              <a:r>
                <a:rPr lang="es-PA" kern="1200" dirty="0">
                  <a:cs typeface="Arial" pitchFamily="34" charset="0"/>
                </a:rPr>
                <a:t>Recomendado:	4,087,315.00  </a:t>
              </a:r>
              <a:r>
                <a:rPr lang="es-PA" sz="1400" kern="1200" dirty="0">
                  <a:solidFill>
                    <a:schemeClr val="tx1"/>
                  </a:solidFill>
                  <a:cs typeface="Arial" pitchFamily="34" charset="0"/>
                </a:rPr>
                <a:t>(77.26%)</a:t>
              </a:r>
            </a:p>
            <a:p>
              <a:pPr marL="0" lvl="1" algn="l" defTabSz="977900">
                <a:lnSpc>
                  <a:spcPct val="90000"/>
                </a:lnSpc>
                <a:spcBef>
                  <a:spcPct val="0"/>
                </a:spcBef>
                <a:spcAft>
                  <a:spcPct val="15000"/>
                </a:spcAft>
              </a:pPr>
              <a:endParaRPr lang="es-PA" kern="1200" dirty="0">
                <a:solidFill>
                  <a:schemeClr val="tx1"/>
                </a:solidFill>
                <a:cs typeface="Arial" pitchFamily="34" charset="0"/>
              </a:endParaRPr>
            </a:p>
            <a:p>
              <a:pPr marL="228600" lvl="1" indent="-228600" algn="l" defTabSz="977900">
                <a:lnSpc>
                  <a:spcPct val="90000"/>
                </a:lnSpc>
                <a:spcBef>
                  <a:spcPct val="0"/>
                </a:spcBef>
                <a:spcAft>
                  <a:spcPct val="15000"/>
                </a:spcAft>
                <a:buChar char="••"/>
              </a:pPr>
              <a:r>
                <a:rPr lang="es-PA" kern="1200" dirty="0">
                  <a:cs typeface="Arial" pitchFamily="34" charset="0"/>
                </a:rPr>
                <a:t>Diferencia:	1,203,021.00  </a:t>
              </a:r>
              <a:r>
                <a:rPr lang="es-PA" sz="1400" kern="1200" dirty="0">
                  <a:solidFill>
                    <a:schemeClr val="tx1"/>
                  </a:solidFill>
                  <a:cs typeface="Arial" pitchFamily="34" charset="0"/>
                </a:rPr>
                <a:t>(22.74)</a:t>
              </a:r>
            </a:p>
          </p:txBody>
        </p:sp>
        <p:sp>
          <p:nvSpPr>
            <p:cNvPr id="9" name="Rectángulo 8"/>
            <p:cNvSpPr/>
            <p:nvPr/>
          </p:nvSpPr>
          <p:spPr>
            <a:xfrm>
              <a:off x="1187624" y="260648"/>
              <a:ext cx="2376264" cy="1752886"/>
            </a:xfrm>
            <a:prstGeom prst="rect">
              <a:avLst/>
            </a:prstGeom>
            <a:solidFill>
              <a:schemeClr val="bg1"/>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2977" tIns="108687" rIns="142977" bIns="108687" numCol="1" spcCol="1270" anchor="ctr" anchorCtr="0">
              <a:noAutofit/>
            </a:bodyPr>
            <a:lstStyle/>
            <a:p>
              <a:pPr lvl="0" algn="ctr" defTabSz="800100">
                <a:lnSpc>
                  <a:spcPct val="90000"/>
                </a:lnSpc>
                <a:spcBef>
                  <a:spcPct val="0"/>
                </a:spcBef>
                <a:spcAft>
                  <a:spcPct val="35000"/>
                </a:spcAft>
              </a:pPr>
              <a:r>
                <a:rPr lang="es-PA" sz="2000" b="1" kern="1200" dirty="0">
                  <a:solidFill>
                    <a:schemeClr val="tx1"/>
                  </a:solidFill>
                  <a:cs typeface="Arial" pitchFamily="34" charset="0"/>
                </a:rPr>
                <a:t>Proyecto Presupuesto </a:t>
              </a:r>
            </a:p>
            <a:p>
              <a:pPr lvl="0" algn="ctr" defTabSz="800100">
                <a:lnSpc>
                  <a:spcPct val="90000"/>
                </a:lnSpc>
                <a:spcBef>
                  <a:spcPct val="0"/>
                </a:spcBef>
                <a:spcAft>
                  <a:spcPct val="35000"/>
                </a:spcAft>
              </a:pPr>
              <a:r>
                <a:rPr lang="es-PA" sz="2000" b="1" kern="1200" dirty="0">
                  <a:solidFill>
                    <a:schemeClr val="tx1"/>
                  </a:solidFill>
                  <a:cs typeface="Arial" pitchFamily="34" charset="0"/>
                </a:rPr>
                <a:t>2023</a:t>
              </a:r>
            </a:p>
          </p:txBody>
        </p:sp>
        <p:sp>
          <p:nvSpPr>
            <p:cNvPr id="10" name="Rectángulo 9"/>
            <p:cNvSpPr/>
            <p:nvPr/>
          </p:nvSpPr>
          <p:spPr>
            <a:xfrm>
              <a:off x="4067944" y="2348880"/>
              <a:ext cx="4697986" cy="1933985"/>
            </a:xfrm>
            <a:prstGeom prst="rect">
              <a:avLst/>
            </a:prstGeom>
            <a:solidFill>
              <a:schemeClr val="bg1">
                <a:alpha val="90000"/>
              </a:schemeClr>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215780" rIns="339604" bIns="215780" numCol="1" spcCol="1270" anchor="ctr" anchorCtr="0">
              <a:noAutofit/>
            </a:bodyPr>
            <a:lstStyle/>
            <a:p>
              <a:pPr marL="114300" lvl="1" indent="-114300" algn="l" defTabSz="622300">
                <a:lnSpc>
                  <a:spcPct val="90000"/>
                </a:lnSpc>
                <a:spcBef>
                  <a:spcPct val="0"/>
                </a:spcBef>
                <a:spcAft>
                  <a:spcPct val="15000"/>
                </a:spcAft>
                <a:buChar char="••"/>
              </a:pPr>
              <a:endParaRPr lang="es-PA" kern="1200" dirty="0">
                <a:effectLst>
                  <a:outerShdw blurRad="38100" dist="38100" dir="2700000" algn="tl">
                    <a:srgbClr val="000000">
                      <a:alpha val="43137"/>
                    </a:srgbClr>
                  </a:outerShdw>
                </a:effectLst>
                <a:latin typeface="+mn-lt"/>
                <a:cs typeface="Arial" pitchFamily="34" charset="0"/>
              </a:endParaRPr>
            </a:p>
            <a:p>
              <a:pPr marL="228600" lvl="1" indent="-228600" algn="l" defTabSz="977900">
                <a:lnSpc>
                  <a:spcPct val="90000"/>
                </a:lnSpc>
                <a:spcBef>
                  <a:spcPct val="0"/>
                </a:spcBef>
                <a:spcAft>
                  <a:spcPct val="15000"/>
                </a:spcAft>
                <a:buChar char="••"/>
              </a:pPr>
              <a:r>
                <a:rPr lang="es-PA" b="1" u="none" strike="noStrike" kern="1200" dirty="0">
                  <a:solidFill>
                    <a:schemeClr val="tx1"/>
                  </a:solidFill>
                  <a:latin typeface="+mn-lt"/>
                </a:rPr>
                <a:t>Solicitado:	4,751,336.00</a:t>
              </a:r>
              <a:endParaRPr lang="es-PA" b="1" kern="1200" dirty="0">
                <a:latin typeface="+mn-lt"/>
                <a:cs typeface="Arial" pitchFamily="34" charset="0"/>
              </a:endParaRPr>
            </a:p>
            <a:p>
              <a:pPr marL="228600" lvl="1" indent="-228600" algn="l" defTabSz="977900">
                <a:lnSpc>
                  <a:spcPct val="90000"/>
                </a:lnSpc>
                <a:spcBef>
                  <a:spcPct val="0"/>
                </a:spcBef>
                <a:spcAft>
                  <a:spcPct val="15000"/>
                </a:spcAft>
                <a:buChar char="••"/>
              </a:pPr>
              <a:r>
                <a:rPr lang="es-PA" kern="1200" dirty="0">
                  <a:latin typeface="+mn-lt"/>
                  <a:cs typeface="Arial" pitchFamily="34" charset="0"/>
                </a:rPr>
                <a:t>Recomendado: 	3,828,090.00</a:t>
              </a:r>
              <a:r>
                <a:rPr lang="es-PA" u="none" strike="noStrike" kern="1200" dirty="0">
                  <a:solidFill>
                    <a:schemeClr val="tx1"/>
                  </a:solidFill>
                  <a:latin typeface="+mn-lt"/>
                </a:rPr>
                <a:t>   </a:t>
              </a:r>
              <a:r>
                <a:rPr lang="es-PA" sz="1400" u="none" strike="noStrike" kern="1200" dirty="0">
                  <a:solidFill>
                    <a:schemeClr val="tx1"/>
                  </a:solidFill>
                  <a:latin typeface="+mn-lt"/>
                </a:rPr>
                <a:t>(80.56)</a:t>
              </a:r>
            </a:p>
            <a:p>
              <a:pPr marL="0" lvl="1" algn="l" defTabSz="977900">
                <a:lnSpc>
                  <a:spcPct val="90000"/>
                </a:lnSpc>
                <a:spcBef>
                  <a:spcPct val="0"/>
                </a:spcBef>
                <a:spcAft>
                  <a:spcPct val="15000"/>
                </a:spcAft>
              </a:pPr>
              <a:endParaRPr lang="es-PA" kern="1200" dirty="0">
                <a:solidFill>
                  <a:schemeClr val="tx1"/>
                </a:solidFill>
                <a:latin typeface="+mn-lt"/>
                <a:cs typeface="Arial" pitchFamily="34" charset="0"/>
              </a:endParaRPr>
            </a:p>
            <a:p>
              <a:pPr marL="228600" lvl="1" indent="-228600" algn="l" defTabSz="977900">
                <a:lnSpc>
                  <a:spcPct val="90000"/>
                </a:lnSpc>
                <a:spcBef>
                  <a:spcPct val="0"/>
                </a:spcBef>
                <a:spcAft>
                  <a:spcPct val="15000"/>
                </a:spcAft>
                <a:buChar char="••"/>
              </a:pPr>
              <a:r>
                <a:rPr lang="es-PA" kern="1200" dirty="0">
                  <a:latin typeface="+mn-lt"/>
                  <a:cs typeface="Arial" pitchFamily="34" charset="0"/>
                </a:rPr>
                <a:t>Diferencia:	    923,246.00   </a:t>
              </a:r>
              <a:r>
                <a:rPr lang="es-PA" sz="1400" kern="1200" dirty="0">
                  <a:solidFill>
                    <a:schemeClr val="tx1"/>
                  </a:solidFill>
                  <a:latin typeface="+mn-lt"/>
                  <a:cs typeface="Arial" pitchFamily="34" charset="0"/>
                </a:rPr>
                <a:t>(19.43</a:t>
              </a:r>
              <a:r>
                <a:rPr lang="es-PA" sz="1400" u="none" strike="noStrike" kern="1200" dirty="0">
                  <a:solidFill>
                    <a:schemeClr val="tx1"/>
                  </a:solidFill>
                  <a:latin typeface="+mn-lt"/>
                </a:rPr>
                <a:t>%)</a:t>
              </a:r>
              <a:endParaRPr lang="es-PA" sz="1400" kern="1200" dirty="0">
                <a:solidFill>
                  <a:schemeClr val="tx1"/>
                </a:solidFill>
                <a:latin typeface="+mn-lt"/>
                <a:cs typeface="Arial" pitchFamily="34" charset="0"/>
              </a:endParaRPr>
            </a:p>
          </p:txBody>
        </p:sp>
        <p:sp>
          <p:nvSpPr>
            <p:cNvPr id="11" name="Rectángulo 10"/>
            <p:cNvSpPr/>
            <p:nvPr/>
          </p:nvSpPr>
          <p:spPr>
            <a:xfrm>
              <a:off x="1187624" y="2348880"/>
              <a:ext cx="2376264" cy="1903822"/>
            </a:xfrm>
            <a:prstGeom prst="rect">
              <a:avLst/>
            </a:prstGeom>
            <a:solidFill>
              <a:schemeClr val="bg1"/>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3579" tIns="99289" rIns="133579" bIns="99289" numCol="1" spcCol="1270" anchor="ctr" anchorCtr="0">
              <a:noAutofit/>
            </a:bodyPr>
            <a:lstStyle/>
            <a:p>
              <a:pPr lvl="0" algn="ctr" defTabSz="800100">
                <a:lnSpc>
                  <a:spcPct val="90000"/>
                </a:lnSpc>
                <a:spcBef>
                  <a:spcPct val="0"/>
                </a:spcBef>
                <a:spcAft>
                  <a:spcPct val="35000"/>
                </a:spcAft>
              </a:pPr>
              <a:r>
                <a:rPr lang="es-PA" sz="2000" b="1" kern="1200" dirty="0">
                  <a:solidFill>
                    <a:schemeClr val="tx1"/>
                  </a:solidFill>
                  <a:cs typeface="Arial" pitchFamily="34" charset="0"/>
                </a:rPr>
                <a:t>Funcionamiento</a:t>
              </a:r>
            </a:p>
            <a:p>
              <a:pPr lvl="0" algn="ctr" defTabSz="800100">
                <a:lnSpc>
                  <a:spcPct val="90000"/>
                </a:lnSpc>
                <a:spcBef>
                  <a:spcPct val="0"/>
                </a:spcBef>
                <a:spcAft>
                  <a:spcPct val="35000"/>
                </a:spcAft>
              </a:pPr>
              <a:r>
                <a:rPr lang="es-PA" sz="2000" b="1" kern="1200" dirty="0">
                  <a:solidFill>
                    <a:schemeClr val="tx1"/>
                  </a:solidFill>
                  <a:cs typeface="Arial" pitchFamily="34" charset="0"/>
                </a:rPr>
                <a:t>2023 (90%)</a:t>
              </a:r>
            </a:p>
          </p:txBody>
        </p:sp>
        <p:sp>
          <p:nvSpPr>
            <p:cNvPr id="12" name="Rectángulo 11"/>
            <p:cNvSpPr/>
            <p:nvPr/>
          </p:nvSpPr>
          <p:spPr>
            <a:xfrm>
              <a:off x="4067944" y="4611272"/>
              <a:ext cx="4654907" cy="1866168"/>
            </a:xfrm>
            <a:prstGeom prst="rect">
              <a:avLst/>
            </a:prstGeom>
            <a:solidFill>
              <a:schemeClr val="bg1">
                <a:alpha val="90000"/>
              </a:schemeClr>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214924" rIns="338748" bIns="214925" numCol="1" spcCol="1270" anchor="ctr" anchorCtr="0">
              <a:noAutofit/>
            </a:bodyPr>
            <a:lstStyle/>
            <a:p>
              <a:pPr marL="228600" lvl="1" indent="-228600" algn="l" defTabSz="977900">
                <a:lnSpc>
                  <a:spcPct val="90000"/>
                </a:lnSpc>
                <a:spcBef>
                  <a:spcPct val="0"/>
                </a:spcBef>
                <a:spcAft>
                  <a:spcPct val="15000"/>
                </a:spcAft>
                <a:buChar char="••"/>
              </a:pPr>
              <a:r>
                <a:rPr lang="es-PA" b="1" u="none" strike="noStrike" kern="1200" dirty="0">
                  <a:solidFill>
                    <a:schemeClr val="tx1"/>
                  </a:solidFill>
                  <a:latin typeface="+mn-lt"/>
                </a:rPr>
                <a:t>Solicitado: 	539,000.00</a:t>
              </a:r>
              <a:endParaRPr lang="es-PA" b="1" kern="1200" dirty="0">
                <a:latin typeface="+mn-lt"/>
                <a:cs typeface="Arial" pitchFamily="34" charset="0"/>
              </a:endParaRPr>
            </a:p>
            <a:p>
              <a:pPr marL="228600" lvl="1" indent="-228600" algn="l" defTabSz="977900">
                <a:lnSpc>
                  <a:spcPct val="90000"/>
                </a:lnSpc>
                <a:spcBef>
                  <a:spcPct val="0"/>
                </a:spcBef>
                <a:spcAft>
                  <a:spcPct val="15000"/>
                </a:spcAft>
                <a:buChar char="••"/>
              </a:pPr>
              <a:r>
                <a:rPr lang="es-PA" kern="1200" dirty="0">
                  <a:latin typeface="+mn-lt"/>
                  <a:cs typeface="Arial" pitchFamily="34" charset="0"/>
                </a:rPr>
                <a:t>Recomendado:	259,225.00  </a:t>
              </a:r>
              <a:r>
                <a:rPr lang="es-PA" u="none" kern="1200" dirty="0">
                  <a:solidFill>
                    <a:schemeClr val="tx1"/>
                  </a:solidFill>
                  <a:latin typeface="+mn-lt"/>
                  <a:cs typeface="Arial" pitchFamily="34" charset="0"/>
                </a:rPr>
                <a:t>(48.09%)</a:t>
              </a:r>
            </a:p>
            <a:p>
              <a:pPr marL="0" lvl="1" algn="l" defTabSz="977900">
                <a:lnSpc>
                  <a:spcPct val="90000"/>
                </a:lnSpc>
                <a:spcBef>
                  <a:spcPct val="0"/>
                </a:spcBef>
                <a:spcAft>
                  <a:spcPct val="15000"/>
                </a:spcAft>
              </a:pPr>
              <a:endParaRPr lang="es-PA" u="none" kern="1200" dirty="0">
                <a:solidFill>
                  <a:schemeClr val="tx1"/>
                </a:solidFill>
                <a:latin typeface="+mn-lt"/>
                <a:cs typeface="Arial" pitchFamily="34" charset="0"/>
              </a:endParaRPr>
            </a:p>
            <a:p>
              <a:pPr marL="228600" lvl="1" indent="-228600" algn="l" defTabSz="977900">
                <a:lnSpc>
                  <a:spcPct val="90000"/>
                </a:lnSpc>
                <a:spcBef>
                  <a:spcPct val="0"/>
                </a:spcBef>
                <a:spcAft>
                  <a:spcPct val="15000"/>
                </a:spcAft>
                <a:buChar char="••"/>
              </a:pPr>
              <a:r>
                <a:rPr lang="es-PA" kern="1200" dirty="0">
                  <a:latin typeface="+mn-lt"/>
                  <a:cs typeface="Arial" pitchFamily="34" charset="0"/>
                </a:rPr>
                <a:t>Diferencia:	279,775.00  </a:t>
              </a:r>
              <a:r>
                <a:rPr lang="es-PA" kern="1200" dirty="0">
                  <a:solidFill>
                    <a:schemeClr val="tx1"/>
                  </a:solidFill>
                  <a:latin typeface="+mn-lt"/>
                  <a:cs typeface="Arial" pitchFamily="34" charset="0"/>
                </a:rPr>
                <a:t>(51.91% )</a:t>
              </a:r>
            </a:p>
          </p:txBody>
        </p:sp>
        <p:sp>
          <p:nvSpPr>
            <p:cNvPr id="13" name="Rectángulo 12"/>
            <p:cNvSpPr/>
            <p:nvPr/>
          </p:nvSpPr>
          <p:spPr>
            <a:xfrm>
              <a:off x="1187624" y="4653136"/>
              <a:ext cx="2371649" cy="1866168"/>
            </a:xfrm>
            <a:prstGeom prst="rect">
              <a:avLst/>
            </a:prstGeom>
            <a:solidFill>
              <a:schemeClr val="bg1"/>
            </a:solidFill>
            <a:ln>
              <a:noFill/>
            </a:ln>
            <a:effectLst>
              <a:outerShdw blurRad="44450" dist="27940" dir="5400000" algn="ctr">
                <a:srgbClr val="000000">
                  <a:alpha val="32000"/>
                </a:srgb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4405" tIns="102495" rIns="144405" bIns="102495" numCol="1" spcCol="1270" anchor="ctr" anchorCtr="0">
              <a:noAutofit/>
            </a:bodyPr>
            <a:lstStyle/>
            <a:p>
              <a:pPr lvl="0" algn="ctr" defTabSz="977900">
                <a:lnSpc>
                  <a:spcPct val="90000"/>
                </a:lnSpc>
                <a:spcBef>
                  <a:spcPct val="0"/>
                </a:spcBef>
                <a:spcAft>
                  <a:spcPct val="35000"/>
                </a:spcAft>
              </a:pPr>
              <a:r>
                <a:rPr lang="es-PA" sz="2000" b="1" kern="1200" dirty="0">
                  <a:solidFill>
                    <a:schemeClr val="tx1"/>
                  </a:solidFill>
                  <a:cs typeface="Arial" pitchFamily="34" charset="0"/>
                </a:rPr>
                <a:t>Inversión</a:t>
              </a:r>
            </a:p>
            <a:p>
              <a:pPr lvl="0" algn="ctr" defTabSz="977900">
                <a:lnSpc>
                  <a:spcPct val="90000"/>
                </a:lnSpc>
                <a:spcBef>
                  <a:spcPct val="0"/>
                </a:spcBef>
                <a:spcAft>
                  <a:spcPct val="35000"/>
                </a:spcAft>
              </a:pPr>
              <a:r>
                <a:rPr lang="es-PA" sz="2000" b="1" kern="1200" dirty="0">
                  <a:solidFill>
                    <a:schemeClr val="tx1"/>
                  </a:solidFill>
                  <a:cs typeface="Arial" pitchFamily="34" charset="0"/>
                </a:rPr>
                <a:t>2023 (10%)</a:t>
              </a:r>
            </a:p>
          </p:txBody>
        </p:sp>
      </p:grpSp>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30095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Subtítulo 6"/>
          <p:cNvSpPr>
            <a:spLocks noGrp="1"/>
          </p:cNvSpPr>
          <p:nvPr>
            <p:ph type="subTitle" idx="1"/>
          </p:nvPr>
        </p:nvSpPr>
        <p:spPr>
          <a:xfrm>
            <a:off x="1457574" y="332656"/>
            <a:ext cx="2016224" cy="936104"/>
          </a:xfrm>
          <a:solidFill>
            <a:srgbClr val="DEEBF7"/>
          </a:solidFill>
          <a:ln>
            <a:noFill/>
          </a:ln>
          <a:effectLst/>
        </p:spPr>
        <p:style>
          <a:lnRef idx="0">
            <a:schemeClr val="accent1"/>
          </a:lnRef>
          <a:fillRef idx="3">
            <a:schemeClr val="accent1"/>
          </a:fillRef>
          <a:effectRef idx="3">
            <a:schemeClr val="accent1"/>
          </a:effectRef>
          <a:fontRef idx="minor">
            <a:schemeClr val="lt1"/>
          </a:fontRef>
        </p:style>
        <p:txBody>
          <a:bodyPr>
            <a:normAutofit fontScale="92500" lnSpcReduction="20000"/>
          </a:bodyPr>
          <a:lstStyle/>
          <a:p>
            <a:pPr>
              <a:lnSpc>
                <a:spcPct val="100000"/>
              </a:lnSpc>
              <a:spcBef>
                <a:spcPts val="0"/>
              </a:spcBef>
            </a:pPr>
            <a:r>
              <a:rPr lang="es-PA" b="1" dirty="0">
                <a:solidFill>
                  <a:schemeClr val="tx1"/>
                </a:solidFill>
              </a:rPr>
              <a:t>SERVICIOS </a:t>
            </a:r>
          </a:p>
          <a:p>
            <a:pPr>
              <a:lnSpc>
                <a:spcPct val="100000"/>
              </a:lnSpc>
              <a:spcBef>
                <a:spcPts val="0"/>
              </a:spcBef>
            </a:pPr>
            <a:r>
              <a:rPr lang="es-PA" b="1" dirty="0">
                <a:solidFill>
                  <a:schemeClr val="tx1"/>
                </a:solidFill>
              </a:rPr>
              <a:t>PERSONALES </a:t>
            </a:r>
          </a:p>
          <a:p>
            <a:pPr>
              <a:lnSpc>
                <a:spcPct val="100000"/>
              </a:lnSpc>
              <a:spcBef>
                <a:spcPts val="0"/>
              </a:spcBef>
            </a:pPr>
            <a:r>
              <a:rPr lang="es-PA" b="1" dirty="0">
                <a:solidFill>
                  <a:schemeClr val="tx1"/>
                </a:solidFill>
              </a:rPr>
              <a:t>2023 (65.6%)</a:t>
            </a:r>
          </a:p>
        </p:txBody>
      </p:sp>
      <p:sp>
        <p:nvSpPr>
          <p:cNvPr id="8" name="Subtítulo 6"/>
          <p:cNvSpPr txBox="1">
            <a:spLocks/>
          </p:cNvSpPr>
          <p:nvPr/>
        </p:nvSpPr>
        <p:spPr>
          <a:xfrm>
            <a:off x="4283968" y="332656"/>
            <a:ext cx="3528392" cy="936104"/>
          </a:xfrm>
          <a:prstGeom prst="rect">
            <a:avLst/>
          </a:prstGeom>
          <a:solidFill>
            <a:srgbClr val="DEEBF7"/>
          </a:solidFill>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b="1" dirty="0">
                <a:solidFill>
                  <a:schemeClr val="tx1"/>
                </a:solidFill>
              </a:rPr>
              <a:t>Solicitado: 		3,470,843.00</a:t>
            </a:r>
          </a:p>
          <a:p>
            <a:pPr algn="l">
              <a:lnSpc>
                <a:spcPct val="100000"/>
              </a:lnSpc>
              <a:spcBef>
                <a:spcPts val="0"/>
              </a:spcBef>
            </a:pPr>
            <a:r>
              <a:rPr lang="es-PA" dirty="0">
                <a:solidFill>
                  <a:schemeClr val="tx1"/>
                </a:solidFill>
              </a:rPr>
              <a:t>Recomendado</a:t>
            </a:r>
            <a:r>
              <a:rPr lang="es-PA" sz="1300" dirty="0">
                <a:solidFill>
                  <a:schemeClr val="tx1"/>
                </a:solidFill>
              </a:rPr>
              <a:t>:  </a:t>
            </a:r>
            <a:r>
              <a:rPr lang="es-PA" sz="1200" dirty="0">
                <a:solidFill>
                  <a:schemeClr val="tx1"/>
                </a:solidFill>
              </a:rPr>
              <a:t>92.5%</a:t>
            </a:r>
            <a:r>
              <a:rPr lang="es-PA" sz="1300" dirty="0">
                <a:solidFill>
                  <a:schemeClr val="tx1"/>
                </a:solidFill>
              </a:rPr>
              <a:t>  </a:t>
            </a:r>
            <a:r>
              <a:rPr lang="es-PA" b="1" dirty="0">
                <a:solidFill>
                  <a:schemeClr val="tx1"/>
                </a:solidFill>
              </a:rPr>
              <a:t>	</a:t>
            </a:r>
            <a:r>
              <a:rPr lang="es-PA" dirty="0">
                <a:solidFill>
                  <a:schemeClr val="tx1"/>
                </a:solidFill>
              </a:rPr>
              <a:t>3,209,163.00</a:t>
            </a:r>
          </a:p>
          <a:p>
            <a:pPr algn="l">
              <a:lnSpc>
                <a:spcPct val="100000"/>
              </a:lnSpc>
              <a:spcBef>
                <a:spcPts val="0"/>
              </a:spcBef>
            </a:pPr>
            <a:r>
              <a:rPr lang="es-PA" dirty="0">
                <a:solidFill>
                  <a:schemeClr val="tx1"/>
                </a:solidFill>
              </a:rPr>
              <a:t>Diferencia: </a:t>
            </a:r>
            <a:r>
              <a:rPr lang="es-PA" sz="1200" dirty="0">
                <a:solidFill>
                  <a:schemeClr val="tx1"/>
                </a:solidFill>
              </a:rPr>
              <a:t>7.5%</a:t>
            </a:r>
            <a:r>
              <a:rPr lang="es-PA" b="1" dirty="0">
                <a:solidFill>
                  <a:schemeClr val="tx1"/>
                </a:solidFill>
              </a:rPr>
              <a:t>	                261,680.00</a:t>
            </a:r>
            <a:endParaRPr lang="es-PA" dirty="0">
              <a:solidFill>
                <a:schemeClr val="tx1"/>
              </a:solidFill>
            </a:endParaRPr>
          </a:p>
        </p:txBody>
      </p:sp>
      <p:sp>
        <p:nvSpPr>
          <p:cNvPr id="15" name="CuadroTexto 14"/>
          <p:cNvSpPr txBox="1"/>
          <p:nvPr/>
        </p:nvSpPr>
        <p:spPr>
          <a:xfrm>
            <a:off x="1043608" y="1844824"/>
            <a:ext cx="7560840" cy="3970318"/>
          </a:xfrm>
          <a:prstGeom prst="rect">
            <a:avLst/>
          </a:prstGeom>
          <a:noFill/>
        </p:spPr>
        <p:txBody>
          <a:bodyPr wrap="square" rtlCol="0">
            <a:spAutoFit/>
          </a:bodyPr>
          <a:lstStyle/>
          <a:p>
            <a:pPr algn="just"/>
            <a:r>
              <a:rPr lang="es-PA" dirty="0"/>
              <a:t>Incremento salarial hasta por B/.200.00, a 88 colaboradores (por el momento), lo que representa  mensualmente la suma de B/.16,046.00 y anual de B/.192,552.00; con el objeto de ir equiparando el salario nuestros colaboradores (a iguales funciones - igual salario), acorde con la preparación académica y años de servicios.  Además, con miras a reconocer el derecho institucional que les asiste,  conforme a lo establecido en el artículo 14 de la Ley 67 de 2008, que dispone que los funcionarios del Tribunal de Cuentas deben gozar de los mismos derechos y prerrogativas de los servidores públicos del Órgano Judicial.</a:t>
            </a:r>
          </a:p>
          <a:p>
            <a:pPr algn="just"/>
            <a:endParaRPr lang="es-PA" dirty="0"/>
          </a:p>
          <a:p>
            <a:pPr algn="just"/>
            <a:r>
              <a:rPr lang="es-PA" dirty="0"/>
              <a:t>Propiciar la estabilidad del servidor público capacitado, evitar la pérdida del recurso humano ante mejores ofertas salariales externas, y con ello, asegurar la eficiencia y eficacia en el trámite de los procesos patrimoniales.</a:t>
            </a:r>
          </a:p>
          <a:p>
            <a:pPr indent="0" algn="just">
              <a:buNone/>
            </a:pPr>
            <a:endParaRPr lang="es-PA" dirty="0">
              <a:latin typeface="+mj-lt"/>
              <a:cs typeface="Arial" panose="020B0604020202020204" pitchFamily="34" charset="0"/>
            </a:endParaRPr>
          </a:p>
        </p:txBody>
      </p:sp>
    </p:spTree>
    <p:extLst>
      <p:ext uri="{BB962C8B-B14F-4D97-AF65-F5344CB8AC3E}">
        <p14:creationId xmlns:p14="http://schemas.microsoft.com/office/powerpoint/2010/main" val="179680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15</a:t>
            </a:fld>
            <a:endParaRPr lang="es-ES" dirty="0"/>
          </a:p>
        </p:txBody>
      </p:sp>
      <p:sp>
        <p:nvSpPr>
          <p:cNvPr id="4" name="Subtítulo 6"/>
          <p:cNvSpPr txBox="1">
            <a:spLocks/>
          </p:cNvSpPr>
          <p:nvPr/>
        </p:nvSpPr>
        <p:spPr>
          <a:xfrm>
            <a:off x="1547664" y="476672"/>
            <a:ext cx="2016224" cy="936104"/>
          </a:xfrm>
          <a:prstGeom prst="rect">
            <a:avLst/>
          </a:prstGeom>
          <a:solidFill>
            <a:srgbClr val="DEEBF7"/>
          </a:solidFill>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r>
              <a:rPr lang="es-PA" b="1" dirty="0">
                <a:solidFill>
                  <a:schemeClr val="tx1"/>
                </a:solidFill>
              </a:rPr>
              <a:t>SERVICIOS</a:t>
            </a:r>
          </a:p>
          <a:p>
            <a:pPr>
              <a:lnSpc>
                <a:spcPct val="100000"/>
              </a:lnSpc>
              <a:spcBef>
                <a:spcPts val="0"/>
              </a:spcBef>
            </a:pPr>
            <a:r>
              <a:rPr lang="es-PA" b="1" dirty="0">
                <a:solidFill>
                  <a:schemeClr val="tx1"/>
                </a:solidFill>
              </a:rPr>
              <a:t>NO PERSONALES </a:t>
            </a:r>
          </a:p>
          <a:p>
            <a:pPr>
              <a:lnSpc>
                <a:spcPct val="100000"/>
              </a:lnSpc>
              <a:spcBef>
                <a:spcPts val="0"/>
              </a:spcBef>
            </a:pPr>
            <a:r>
              <a:rPr lang="es-PA" b="1" dirty="0">
                <a:solidFill>
                  <a:schemeClr val="tx1"/>
                </a:solidFill>
              </a:rPr>
              <a:t>2023  (16.35%)</a:t>
            </a:r>
          </a:p>
        </p:txBody>
      </p:sp>
      <p:sp>
        <p:nvSpPr>
          <p:cNvPr id="5" name="Subtítulo 6"/>
          <p:cNvSpPr txBox="1">
            <a:spLocks/>
          </p:cNvSpPr>
          <p:nvPr/>
        </p:nvSpPr>
        <p:spPr>
          <a:xfrm>
            <a:off x="4139952" y="476672"/>
            <a:ext cx="3744416" cy="936104"/>
          </a:xfrm>
          <a:prstGeom prst="rect">
            <a:avLst/>
          </a:prstGeom>
          <a:solidFill>
            <a:srgbClr val="DEEBF7"/>
          </a:solidFill>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b="1" dirty="0">
                <a:solidFill>
                  <a:schemeClr val="tx1"/>
                </a:solidFill>
              </a:rPr>
              <a:t>Solicitado: 		    864,776.00</a:t>
            </a:r>
          </a:p>
          <a:p>
            <a:pPr algn="l">
              <a:lnSpc>
                <a:spcPct val="100000"/>
              </a:lnSpc>
              <a:spcBef>
                <a:spcPts val="0"/>
              </a:spcBef>
            </a:pPr>
            <a:r>
              <a:rPr lang="es-PA" dirty="0">
                <a:solidFill>
                  <a:schemeClr val="tx1"/>
                </a:solidFill>
              </a:rPr>
              <a:t>Recomendado:</a:t>
            </a:r>
            <a:r>
              <a:rPr lang="es-PA" sz="1300" dirty="0">
                <a:solidFill>
                  <a:schemeClr val="tx1"/>
                </a:solidFill>
              </a:rPr>
              <a:t>53.2%</a:t>
            </a:r>
            <a:r>
              <a:rPr lang="es-PA" dirty="0">
                <a:solidFill>
                  <a:schemeClr val="tx1"/>
                </a:solidFill>
              </a:rPr>
              <a:t>    	    460,260.00</a:t>
            </a:r>
          </a:p>
          <a:p>
            <a:pPr algn="l">
              <a:lnSpc>
                <a:spcPct val="100000"/>
              </a:lnSpc>
              <a:spcBef>
                <a:spcPts val="0"/>
              </a:spcBef>
            </a:pPr>
            <a:r>
              <a:rPr lang="es-PA" dirty="0">
                <a:solidFill>
                  <a:schemeClr val="tx1"/>
                </a:solidFill>
              </a:rPr>
              <a:t>Diferencia: </a:t>
            </a:r>
            <a:r>
              <a:rPr lang="es-PA" sz="1200" dirty="0">
                <a:solidFill>
                  <a:schemeClr val="tx1"/>
                </a:solidFill>
              </a:rPr>
              <a:t>46.8%</a:t>
            </a:r>
            <a:r>
              <a:rPr lang="es-PA" b="1" dirty="0">
                <a:solidFill>
                  <a:schemeClr val="tx1"/>
                </a:solidFill>
              </a:rPr>
              <a:t>	    404,516.00</a:t>
            </a:r>
            <a:endParaRPr lang="es-PA" dirty="0">
              <a:solidFill>
                <a:schemeClr val="tx1"/>
              </a:solidFill>
            </a:endParaRPr>
          </a:p>
        </p:txBody>
      </p:sp>
      <p:sp>
        <p:nvSpPr>
          <p:cNvPr id="10" name="CuadroTexto 9"/>
          <p:cNvSpPr txBox="1"/>
          <p:nvPr/>
        </p:nvSpPr>
        <p:spPr>
          <a:xfrm>
            <a:off x="1115616" y="2276872"/>
            <a:ext cx="7560840" cy="3970318"/>
          </a:xfrm>
          <a:prstGeom prst="rect">
            <a:avLst/>
          </a:prstGeom>
          <a:noFill/>
        </p:spPr>
        <p:txBody>
          <a:bodyPr wrap="square" rtlCol="0">
            <a:spAutoFit/>
          </a:bodyPr>
          <a:lstStyle/>
          <a:p>
            <a:pPr algn="just"/>
            <a:r>
              <a:rPr lang="es-MX" dirty="0"/>
              <a:t>La disminución en este grupo de gastos nos afecta el cumplimiento de los compromisos de servicios básicos, servicios comerciales, entre ellos los gastos judiciales, comerciales, mantenimiento y adecuaciones de las instalaciones que alquila el Tribunal de Cuentas.</a:t>
            </a:r>
            <a:r>
              <a:rPr lang="es-MX" sz="1800" dirty="0">
                <a:effectLst/>
                <a:latin typeface="Arial" panose="020B0604020202020204" pitchFamily="34" charset="0"/>
                <a:ea typeface="Calibri" panose="020F0502020204030204" pitchFamily="34" charset="0"/>
                <a:cs typeface="Times New Roman" panose="02020603050405020304" pitchFamily="18" charset="0"/>
              </a:rPr>
              <a:t> </a:t>
            </a:r>
            <a:r>
              <a:rPr lang="es-MX" sz="1800" dirty="0">
                <a:effectLst/>
                <a:ea typeface="Calibri" panose="020F0502020204030204" pitchFamily="34" charset="0"/>
                <a:cs typeface="Times New Roman" panose="02020603050405020304" pitchFamily="18" charset="0"/>
              </a:rPr>
              <a:t>Es de observar, que este objeto del gasto también atiende al elevado incremento en el costo de la energía eléctrica, del combustible, sus sub productos derivados y demás bienes y servicios cuyo costo fluctúa en relación directa con el valor del combustible. </a:t>
            </a:r>
            <a:endParaRPr lang="es-PA" sz="1800" dirty="0">
              <a:effectLst/>
              <a:ea typeface="Calibri" panose="020F0502020204030204" pitchFamily="34" charset="0"/>
              <a:cs typeface="Times New Roman" panose="02020603050405020304" pitchFamily="18" charset="0"/>
            </a:endParaRPr>
          </a:p>
          <a:p>
            <a:pPr algn="just"/>
            <a:endParaRPr lang="es-MX" dirty="0"/>
          </a:p>
          <a:p>
            <a:pPr algn="just"/>
            <a:r>
              <a:rPr lang="es-MX" dirty="0"/>
              <a:t>Por demás, las extremas medidas de contención del gasto decretadas y extendidas a otras  vigencia presupuestarias, nos obliga a permanecer en este edificio arrendado, con las limitaciones de espacio para nuestra gestión, por lo cual, requerimos mantener y reforzar este renglón para mejoras en la estructura que no competen al arrendador.</a:t>
            </a:r>
            <a:endParaRPr lang="es-PA" dirty="0"/>
          </a:p>
          <a:p>
            <a:r>
              <a:rPr lang="es-MX" dirty="0"/>
              <a:t> </a:t>
            </a:r>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55482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16</a:t>
            </a:fld>
            <a:endParaRPr lang="es-ES" dirty="0"/>
          </a:p>
        </p:txBody>
      </p:sp>
      <p:sp>
        <p:nvSpPr>
          <p:cNvPr id="5" name="Subtítulo 6"/>
          <p:cNvSpPr txBox="1">
            <a:spLocks/>
          </p:cNvSpPr>
          <p:nvPr/>
        </p:nvSpPr>
        <p:spPr>
          <a:xfrm>
            <a:off x="1547664" y="620688"/>
            <a:ext cx="2304256" cy="1080120"/>
          </a:xfrm>
          <a:prstGeom prst="rect">
            <a:avLst/>
          </a:prstGeom>
          <a:solidFill>
            <a:srgbClr val="DEEBF7"/>
          </a:solidFill>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r>
              <a:rPr lang="es-PA" b="1" dirty="0">
                <a:solidFill>
                  <a:schemeClr val="tx1"/>
                </a:solidFill>
              </a:rPr>
              <a:t>MATERIALES</a:t>
            </a:r>
          </a:p>
          <a:p>
            <a:pPr>
              <a:lnSpc>
                <a:spcPct val="100000"/>
              </a:lnSpc>
              <a:spcBef>
                <a:spcPts val="0"/>
              </a:spcBef>
            </a:pPr>
            <a:r>
              <a:rPr lang="es-PA" b="1" dirty="0">
                <a:solidFill>
                  <a:schemeClr val="tx1"/>
                </a:solidFill>
              </a:rPr>
              <a:t>Y SUMINISTROS </a:t>
            </a:r>
          </a:p>
          <a:p>
            <a:pPr>
              <a:lnSpc>
                <a:spcPct val="100000"/>
              </a:lnSpc>
              <a:spcBef>
                <a:spcPts val="0"/>
              </a:spcBef>
            </a:pPr>
            <a:r>
              <a:rPr lang="es-PA" b="1" dirty="0">
                <a:solidFill>
                  <a:schemeClr val="tx1"/>
                </a:solidFill>
              </a:rPr>
              <a:t>2023 (2.17%)</a:t>
            </a:r>
          </a:p>
        </p:txBody>
      </p:sp>
      <p:sp>
        <p:nvSpPr>
          <p:cNvPr id="6" name="Subtítulo 6"/>
          <p:cNvSpPr txBox="1">
            <a:spLocks/>
          </p:cNvSpPr>
          <p:nvPr/>
        </p:nvSpPr>
        <p:spPr>
          <a:xfrm>
            <a:off x="4355976" y="620688"/>
            <a:ext cx="4374406" cy="1080120"/>
          </a:xfrm>
          <a:prstGeom prst="rect">
            <a:avLst/>
          </a:prstGeom>
          <a:solidFill>
            <a:srgbClr val="DEEBF7"/>
          </a:solidFill>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b="1" dirty="0">
                <a:solidFill>
                  <a:schemeClr val="tx1"/>
                </a:solidFill>
              </a:rPr>
              <a:t>Solicitado: 		     114,542.00</a:t>
            </a:r>
          </a:p>
          <a:p>
            <a:pPr algn="l">
              <a:lnSpc>
                <a:spcPct val="100000"/>
              </a:lnSpc>
              <a:spcBef>
                <a:spcPts val="0"/>
              </a:spcBef>
            </a:pPr>
            <a:r>
              <a:rPr lang="es-PA" dirty="0">
                <a:solidFill>
                  <a:schemeClr val="tx1"/>
                </a:solidFill>
              </a:rPr>
              <a:t>Recomendado: </a:t>
            </a:r>
            <a:r>
              <a:rPr lang="es-PA" sz="1200" dirty="0">
                <a:solidFill>
                  <a:schemeClr val="tx1"/>
                </a:solidFill>
              </a:rPr>
              <a:t>72.6%</a:t>
            </a:r>
            <a:r>
              <a:rPr lang="es-PA" dirty="0">
                <a:solidFill>
                  <a:schemeClr val="tx1"/>
                </a:solidFill>
              </a:rPr>
              <a:t>   	       83,167.00</a:t>
            </a:r>
          </a:p>
          <a:p>
            <a:pPr algn="l">
              <a:lnSpc>
                <a:spcPct val="100000"/>
              </a:lnSpc>
              <a:spcBef>
                <a:spcPts val="0"/>
              </a:spcBef>
            </a:pPr>
            <a:r>
              <a:rPr lang="es-PA" dirty="0">
                <a:solidFill>
                  <a:schemeClr val="tx1"/>
                </a:solidFill>
              </a:rPr>
              <a:t>Diferencia: </a:t>
            </a:r>
            <a:r>
              <a:rPr lang="es-PA" sz="1200" dirty="0">
                <a:solidFill>
                  <a:schemeClr val="tx1"/>
                </a:solidFill>
              </a:rPr>
              <a:t>27.4%                             </a:t>
            </a:r>
            <a:r>
              <a:rPr lang="es-PA" dirty="0">
                <a:solidFill>
                  <a:schemeClr val="tx1"/>
                </a:solidFill>
              </a:rPr>
              <a:t>31,375.00</a:t>
            </a:r>
          </a:p>
        </p:txBody>
      </p:sp>
      <p:sp>
        <p:nvSpPr>
          <p:cNvPr id="7" name="CuadroTexto 6"/>
          <p:cNvSpPr txBox="1"/>
          <p:nvPr/>
        </p:nvSpPr>
        <p:spPr>
          <a:xfrm>
            <a:off x="899592" y="2348880"/>
            <a:ext cx="7416824" cy="4247317"/>
          </a:xfrm>
          <a:prstGeom prst="rect">
            <a:avLst/>
          </a:prstGeom>
          <a:noFill/>
        </p:spPr>
        <p:txBody>
          <a:bodyPr wrap="square" rtlCol="0">
            <a:spAutoFit/>
          </a:bodyPr>
          <a:lstStyle/>
          <a:p>
            <a:r>
              <a:rPr lang="es-MX" dirty="0"/>
              <a:t>Dentro de este renglón existen compromisos para el normal funcionamiento de la entidad.</a:t>
            </a:r>
          </a:p>
          <a:p>
            <a:endParaRPr lang="es-PA" dirty="0"/>
          </a:p>
          <a:p>
            <a:pPr algn="just"/>
            <a:r>
              <a:rPr lang="es-MX" dirty="0"/>
              <a:t>Su disminución afecta la adquisición de útiles, materiales de oficina y materiales diversos, para el aseo y limpieza de oficina, indispensables para mantener las medidas de bioseguridad en prevención del Covid-19; y de igual forma limita el renglón de adquisición de repuestos, para atender el alto costo que requiere el mantenimiento de nuestra flota vehicular, que en su mayoría supera los ocho (8) años; lo mismo que para el mantenimiento preventivo y correctivo de otros equipos. </a:t>
            </a:r>
            <a:r>
              <a:rPr lang="es-MX" sz="1800" dirty="0">
                <a:effectLst/>
                <a:ea typeface="Calibri" panose="020F0502020204030204" pitchFamily="34" charset="0"/>
                <a:cs typeface="Calibri" panose="020F0502020204030204" pitchFamily="34" charset="0"/>
              </a:rPr>
              <a:t>Igualmente, nos imposibilita proveer de uniformes a nuestros colaboradores del área de seguridad y transporte, carentes de estos hace más de dos años, y de mantenimiento, que por las labores que le son propias, lo desgastan y requieren reemplazo anualmente.</a:t>
            </a:r>
            <a:endParaRPr lang="es-PA" sz="1800" dirty="0">
              <a:effectLst/>
              <a:ea typeface="Calibri" panose="020F0502020204030204" pitchFamily="34" charset="0"/>
              <a:cs typeface="Times New Roman" panose="02020603050405020304" pitchFamily="18" charset="0"/>
            </a:endParaRPr>
          </a:p>
          <a:p>
            <a:pPr algn="just"/>
            <a:endParaRPr lang="es-MX" dirty="0"/>
          </a:p>
        </p:txBody>
      </p:sp>
      <p:grpSp>
        <p:nvGrpSpPr>
          <p:cNvPr id="8" name="Grupo 7"/>
          <p:cNvGrpSpPr/>
          <p:nvPr/>
        </p:nvGrpSpPr>
        <p:grpSpPr>
          <a:xfrm>
            <a:off x="0" y="0"/>
            <a:ext cx="719412" cy="6858000"/>
            <a:chOff x="0" y="0"/>
            <a:chExt cx="719412" cy="6858000"/>
          </a:xfrm>
        </p:grpSpPr>
        <p:sp>
          <p:nvSpPr>
            <p:cNvPr id="9" name="CuadroTexto 8"/>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573346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17</a:t>
            </a:fld>
            <a:endParaRPr lang="es-ES" dirty="0"/>
          </a:p>
        </p:txBody>
      </p:sp>
      <p:sp>
        <p:nvSpPr>
          <p:cNvPr id="3" name="Subtítulo 6"/>
          <p:cNvSpPr txBox="1">
            <a:spLocks/>
          </p:cNvSpPr>
          <p:nvPr/>
        </p:nvSpPr>
        <p:spPr>
          <a:xfrm>
            <a:off x="1691680" y="620688"/>
            <a:ext cx="2016224" cy="936104"/>
          </a:xfrm>
          <a:prstGeom prst="rect">
            <a:avLst/>
          </a:prstGeom>
          <a:solidFill>
            <a:srgbClr val="DEEBF7"/>
          </a:solidFill>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r>
              <a:rPr lang="es-PA" b="1" dirty="0">
                <a:solidFill>
                  <a:schemeClr val="tx1"/>
                </a:solidFill>
              </a:rPr>
              <a:t>TRANSFERENCIAS</a:t>
            </a:r>
          </a:p>
          <a:p>
            <a:pPr>
              <a:lnSpc>
                <a:spcPct val="100000"/>
              </a:lnSpc>
              <a:spcBef>
                <a:spcPts val="0"/>
              </a:spcBef>
            </a:pPr>
            <a:r>
              <a:rPr lang="es-PA" b="1" dirty="0">
                <a:solidFill>
                  <a:schemeClr val="tx1"/>
                </a:solidFill>
              </a:rPr>
              <a:t>CORRIENTES </a:t>
            </a:r>
          </a:p>
          <a:p>
            <a:pPr>
              <a:lnSpc>
                <a:spcPct val="100000"/>
              </a:lnSpc>
              <a:spcBef>
                <a:spcPts val="0"/>
              </a:spcBef>
            </a:pPr>
            <a:r>
              <a:rPr lang="es-PA" b="1" dirty="0">
                <a:solidFill>
                  <a:schemeClr val="tx1"/>
                </a:solidFill>
              </a:rPr>
              <a:t>2023 (5.7%)</a:t>
            </a:r>
          </a:p>
        </p:txBody>
      </p:sp>
      <p:sp>
        <p:nvSpPr>
          <p:cNvPr id="4" name="Subtítulo 6"/>
          <p:cNvSpPr txBox="1">
            <a:spLocks/>
          </p:cNvSpPr>
          <p:nvPr/>
        </p:nvSpPr>
        <p:spPr>
          <a:xfrm>
            <a:off x="4427984" y="620688"/>
            <a:ext cx="3528392" cy="936104"/>
          </a:xfrm>
          <a:prstGeom prst="rect">
            <a:avLst/>
          </a:prstGeom>
          <a:solidFill>
            <a:srgbClr val="DEEBF7"/>
          </a:solidFill>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b="1" dirty="0">
                <a:solidFill>
                  <a:schemeClr val="tx1"/>
                </a:solidFill>
              </a:rPr>
              <a:t>Solicitado: 		    301,175.00</a:t>
            </a:r>
            <a:endParaRPr lang="es-PA" dirty="0">
              <a:solidFill>
                <a:schemeClr val="tx1"/>
              </a:solidFill>
            </a:endParaRPr>
          </a:p>
          <a:p>
            <a:pPr algn="l">
              <a:lnSpc>
                <a:spcPct val="100000"/>
              </a:lnSpc>
              <a:spcBef>
                <a:spcPts val="0"/>
              </a:spcBef>
            </a:pPr>
            <a:r>
              <a:rPr lang="es-PA" dirty="0">
                <a:solidFill>
                  <a:schemeClr val="tx1"/>
                </a:solidFill>
              </a:rPr>
              <a:t>Recomendado: </a:t>
            </a:r>
            <a:r>
              <a:rPr lang="es-PA" sz="1300" dirty="0">
                <a:solidFill>
                  <a:schemeClr val="tx1"/>
                </a:solidFill>
              </a:rPr>
              <a:t>25%                     </a:t>
            </a:r>
            <a:r>
              <a:rPr lang="es-PA" dirty="0">
                <a:solidFill>
                  <a:schemeClr val="tx1"/>
                </a:solidFill>
              </a:rPr>
              <a:t>75,500.00</a:t>
            </a:r>
          </a:p>
          <a:p>
            <a:pPr algn="l">
              <a:lnSpc>
                <a:spcPct val="100000"/>
              </a:lnSpc>
              <a:spcBef>
                <a:spcPts val="0"/>
              </a:spcBef>
            </a:pPr>
            <a:r>
              <a:rPr lang="es-PA" dirty="0">
                <a:solidFill>
                  <a:schemeClr val="tx1"/>
                </a:solidFill>
              </a:rPr>
              <a:t>Diferencia: </a:t>
            </a:r>
            <a:r>
              <a:rPr lang="es-PA" sz="1300" dirty="0">
                <a:solidFill>
                  <a:schemeClr val="tx1"/>
                </a:solidFill>
              </a:rPr>
              <a:t>75%</a:t>
            </a:r>
            <a:r>
              <a:rPr lang="es-PA" dirty="0">
                <a:solidFill>
                  <a:schemeClr val="tx1"/>
                </a:solidFill>
              </a:rPr>
              <a:t>	                   225,675.00</a:t>
            </a:r>
          </a:p>
        </p:txBody>
      </p:sp>
      <p:sp>
        <p:nvSpPr>
          <p:cNvPr id="5" name="CuadroTexto 4"/>
          <p:cNvSpPr txBox="1"/>
          <p:nvPr/>
        </p:nvSpPr>
        <p:spPr>
          <a:xfrm>
            <a:off x="1331640" y="2204864"/>
            <a:ext cx="7344816" cy="3139321"/>
          </a:xfrm>
          <a:prstGeom prst="rect">
            <a:avLst/>
          </a:prstGeom>
          <a:noFill/>
        </p:spPr>
        <p:txBody>
          <a:bodyPr wrap="square" rtlCol="0">
            <a:spAutoFit/>
          </a:bodyPr>
          <a:lstStyle/>
          <a:p>
            <a:pPr marL="342900" indent="-342900" algn="just">
              <a:buFont typeface="Arial" panose="020B0604020202020204" pitchFamily="34" charset="0"/>
              <a:buChar char="•"/>
            </a:pPr>
            <a:r>
              <a:rPr lang="es-PA" dirty="0">
                <a:latin typeface="Arial" panose="020B0604020202020204" pitchFamily="34" charset="0"/>
                <a:cs typeface="Arial" panose="020B0604020202020204" pitchFamily="34" charset="0"/>
              </a:rPr>
              <a:t>Indemnizaciones laborales, que son las reservas oportunas como pasivos laborales irrenunciables  (Ley 23 de 2017 y Ley 127 de 2013), más las bonificaciones por antigüedad.</a:t>
            </a:r>
          </a:p>
          <a:p>
            <a:pPr algn="just"/>
            <a:endParaRPr lang="es-PA"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PA" b="1" dirty="0">
                <a:latin typeface="Arial" panose="020B0604020202020204" pitchFamily="34" charset="0"/>
                <a:cs typeface="Arial" panose="020B0604020202020204" pitchFamily="34" charset="0"/>
              </a:rPr>
              <a:t>Capacitaciones</a:t>
            </a:r>
            <a:r>
              <a:rPr lang="es-PA" dirty="0">
                <a:latin typeface="Arial" panose="020B0604020202020204" pitchFamily="34" charset="0"/>
                <a:cs typeface="Arial" panose="020B0604020202020204" pitchFamily="34" charset="0"/>
              </a:rPr>
              <a:t> a los agentes de manejo a nivel nacional y la ejecución del </a:t>
            </a:r>
            <a:r>
              <a:rPr lang="es-PA" b="1" dirty="0">
                <a:latin typeface="Arial" panose="020B0604020202020204" pitchFamily="34" charset="0"/>
                <a:cs typeface="Arial" panose="020B0604020202020204" pitchFamily="34" charset="0"/>
              </a:rPr>
              <a:t>II Congreso Internacional de Tribunales de Cuentas</a:t>
            </a:r>
            <a:r>
              <a:rPr lang="es-PA" dirty="0">
                <a:latin typeface="Arial" panose="020B0604020202020204" pitchFamily="34" charset="0"/>
                <a:cs typeface="Arial" panose="020B0604020202020204" pitchFamily="34" charset="0"/>
              </a:rPr>
              <a:t>, cuyo objetivo es la actualización en materia de rendición de cuentas, la lucha contra la corrupción, auditoría forense, delitos económicos y privados, corrupción pública y privada, control interno, técnicas de información forense, entre otros.</a:t>
            </a:r>
          </a:p>
          <a:p>
            <a:pPr algn="just"/>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54046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Rectángulo 3"/>
          <p:cNvSpPr/>
          <p:nvPr/>
        </p:nvSpPr>
        <p:spPr>
          <a:xfrm>
            <a:off x="1043608" y="2132856"/>
            <a:ext cx="7632848" cy="2308324"/>
          </a:xfrm>
          <a:prstGeom prst="rect">
            <a:avLst/>
          </a:prstGeom>
        </p:spPr>
        <p:txBody>
          <a:bodyPr wrap="square">
            <a:spAutoFit/>
          </a:bodyPr>
          <a:lstStyle/>
          <a:p>
            <a:pPr algn="ctr"/>
            <a:endParaRPr lang="es-ES" sz="3600" b="1" dirty="0">
              <a:cs typeface="Arial" panose="020B0604020202020204" pitchFamily="34" charset="0"/>
            </a:endParaRPr>
          </a:p>
          <a:p>
            <a:pPr algn="ctr"/>
            <a:r>
              <a:rPr lang="es-ES" sz="3600" b="1" dirty="0">
                <a:latin typeface="+mj-lt"/>
                <a:cs typeface="Arial" panose="020B0604020202020204" pitchFamily="34" charset="0"/>
              </a:rPr>
              <a:t>PRESUPUESTO DE INVERSIONES</a:t>
            </a:r>
          </a:p>
          <a:p>
            <a:pPr algn="ctr"/>
            <a:r>
              <a:rPr lang="es-ES" sz="3600" b="1" dirty="0">
                <a:latin typeface="+mj-lt"/>
                <a:cs typeface="Arial" panose="020B0604020202020204" pitchFamily="34" charset="0"/>
              </a:rPr>
              <a:t>FORTALECIMIENTO  INSTITUCIONAL</a:t>
            </a:r>
          </a:p>
          <a:p>
            <a:pPr algn="ctr"/>
            <a:r>
              <a:rPr lang="es-ES" sz="3600" b="1" dirty="0">
                <a:latin typeface="+mj-lt"/>
                <a:cs typeface="Arial" panose="020B0604020202020204" pitchFamily="34" charset="0"/>
              </a:rPr>
              <a:t>B/.539,000.00  (10%)</a:t>
            </a:r>
          </a:p>
        </p:txBody>
      </p:sp>
    </p:spTree>
    <p:extLst>
      <p:ext uri="{BB962C8B-B14F-4D97-AF65-F5344CB8AC3E}">
        <p14:creationId xmlns:p14="http://schemas.microsoft.com/office/powerpoint/2010/main" val="2394965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19</a:t>
            </a:fld>
            <a:endParaRPr lang="es-ES" dirty="0"/>
          </a:p>
        </p:txBody>
      </p:sp>
      <p:sp>
        <p:nvSpPr>
          <p:cNvPr id="3" name="Subtítulo 6"/>
          <p:cNvSpPr txBox="1">
            <a:spLocks/>
          </p:cNvSpPr>
          <p:nvPr/>
        </p:nvSpPr>
        <p:spPr>
          <a:xfrm>
            <a:off x="1115616" y="188640"/>
            <a:ext cx="2682218" cy="1080120"/>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endParaRPr lang="es-PA" dirty="0">
              <a:solidFill>
                <a:schemeClr val="tx1"/>
              </a:solidFill>
            </a:endParaRPr>
          </a:p>
          <a:p>
            <a:pPr>
              <a:lnSpc>
                <a:spcPct val="100000"/>
              </a:lnSpc>
              <a:spcBef>
                <a:spcPts val="0"/>
              </a:spcBef>
            </a:pPr>
            <a:r>
              <a:rPr lang="es-PA" dirty="0">
                <a:solidFill>
                  <a:schemeClr val="tx1"/>
                </a:solidFill>
              </a:rPr>
              <a:t>PROYECTO EQUIPAMIENTO</a:t>
            </a:r>
          </a:p>
          <a:p>
            <a:pPr>
              <a:lnSpc>
                <a:spcPct val="100000"/>
              </a:lnSpc>
              <a:spcBef>
                <a:spcPts val="0"/>
              </a:spcBef>
            </a:pPr>
            <a:r>
              <a:rPr lang="es-MX" sz="1400" dirty="0">
                <a:solidFill>
                  <a:schemeClr val="tx1"/>
                </a:solidFill>
              </a:rPr>
              <a:t>Código 00012941.000</a:t>
            </a:r>
            <a:endParaRPr lang="es-PA" sz="1400" dirty="0">
              <a:solidFill>
                <a:schemeClr val="tx1"/>
              </a:solidFill>
            </a:endParaRPr>
          </a:p>
        </p:txBody>
      </p:sp>
      <p:sp>
        <p:nvSpPr>
          <p:cNvPr id="4" name="Subtítulo 6"/>
          <p:cNvSpPr txBox="1">
            <a:spLocks/>
          </p:cNvSpPr>
          <p:nvPr/>
        </p:nvSpPr>
        <p:spPr>
          <a:xfrm>
            <a:off x="4499992" y="188640"/>
            <a:ext cx="3888432" cy="1080120"/>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dirty="0">
                <a:solidFill>
                  <a:schemeClr val="tx1"/>
                </a:solidFill>
              </a:rPr>
              <a:t>Solicitado: 		    433,000.00 Recomendado:                    237,500.00</a:t>
            </a:r>
          </a:p>
          <a:p>
            <a:pPr algn="l">
              <a:lnSpc>
                <a:spcPct val="100000"/>
              </a:lnSpc>
              <a:spcBef>
                <a:spcPts val="0"/>
              </a:spcBef>
            </a:pPr>
            <a:endParaRPr lang="es-PA" dirty="0">
              <a:solidFill>
                <a:schemeClr val="tx1"/>
              </a:solidFill>
            </a:endParaRPr>
          </a:p>
          <a:p>
            <a:pPr algn="l">
              <a:lnSpc>
                <a:spcPct val="100000"/>
              </a:lnSpc>
              <a:spcBef>
                <a:spcPts val="0"/>
              </a:spcBef>
            </a:pPr>
            <a:r>
              <a:rPr lang="es-PA" dirty="0">
                <a:solidFill>
                  <a:schemeClr val="tx1"/>
                </a:solidFill>
              </a:rPr>
              <a:t>Diferencia: 	                   195,500.00</a:t>
            </a:r>
          </a:p>
        </p:txBody>
      </p:sp>
      <p:sp>
        <p:nvSpPr>
          <p:cNvPr id="5" name="CuadroTexto 4"/>
          <p:cNvSpPr txBox="1"/>
          <p:nvPr/>
        </p:nvSpPr>
        <p:spPr>
          <a:xfrm>
            <a:off x="899592" y="1967718"/>
            <a:ext cx="7848872" cy="2523768"/>
          </a:xfrm>
          <a:prstGeom prst="rect">
            <a:avLst/>
          </a:prstGeom>
          <a:noFill/>
        </p:spPr>
        <p:txBody>
          <a:bodyPr wrap="square" rtlCol="0">
            <a:spAutoFit/>
          </a:bodyPr>
          <a:lstStyle/>
          <a:p>
            <a:pPr lvl="0" algn="just"/>
            <a:r>
              <a:rPr lang="es-PA" sz="1400" b="1" dirty="0">
                <a:latin typeface="Calibri" panose="020F0502020204030204" pitchFamily="34" charset="0"/>
                <a:cs typeface="Calibri" panose="020F0502020204030204" pitchFamily="34" charset="0"/>
              </a:rPr>
              <a:t>Informática:</a:t>
            </a:r>
            <a:r>
              <a:rPr lang="es-PA" sz="1400" dirty="0">
                <a:latin typeface="+mj-lt"/>
                <a:cs typeface="Arial" panose="020B0604020202020204" pitchFamily="34" charset="0"/>
              </a:rPr>
              <a:t> </a:t>
            </a:r>
          </a:p>
          <a:p>
            <a:pPr marL="285750" lvl="0" indent="-285750" algn="just">
              <a:buFont typeface="Arial" panose="020B0604020202020204" pitchFamily="34" charset="0"/>
              <a:buChar char="•"/>
            </a:pPr>
            <a:r>
              <a:rPr lang="es-PA" dirty="0">
                <a:latin typeface="Calibri Light" panose="020F0302020204030204" pitchFamily="34" charset="0"/>
                <a:cs typeface="Calibri Light" panose="020F0302020204030204" pitchFamily="34" charset="0"/>
              </a:rPr>
              <a:t>Robustecer la ciberseguridad y administración de la Red del Tribunal de Cuentas.</a:t>
            </a:r>
          </a:p>
          <a:p>
            <a:pPr marL="285750" lvl="0" indent="-285750" algn="just">
              <a:buFont typeface="Arial" panose="020B0604020202020204" pitchFamily="34" charset="0"/>
              <a:buChar char="•"/>
            </a:pPr>
            <a:endParaRPr lang="es-PA" dirty="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es-PA" dirty="0">
                <a:latin typeface="Calibri Light" panose="020F0302020204030204" pitchFamily="34" charset="0"/>
                <a:cs typeface="Calibri Light" panose="020F0302020204030204" pitchFamily="34" charset="0"/>
              </a:rPr>
              <a:t>Implementar el Proyecto Gestor Documental, para mejorar el flujo de la información, facilitar la publicación de contenidos y rapidez en el servicio.</a:t>
            </a:r>
          </a:p>
          <a:p>
            <a:pPr marL="285750" indent="-285750" algn="just">
              <a:buFont typeface="Arial" panose="020B0604020202020204" pitchFamily="34" charset="0"/>
              <a:buChar char="•"/>
            </a:pPr>
            <a:endParaRPr lang="es-PA" dirty="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es-MX" dirty="0">
                <a:latin typeface="Calibri Light" panose="020F0302020204030204" pitchFamily="34" charset="0"/>
                <a:cs typeface="Calibri Light" panose="020F0302020204030204" pitchFamily="34" charset="0"/>
              </a:rPr>
              <a:t>Transformación digital: Equipo de comunicación, virtualización de los servidores, ciberseguridad y mantenimientos.</a:t>
            </a:r>
          </a:p>
          <a:p>
            <a:pPr marL="285750" indent="-285750" algn="just">
              <a:buFont typeface="Arial" panose="020B0604020202020204" pitchFamily="34" charset="0"/>
              <a:buChar char="•"/>
            </a:pPr>
            <a:endParaRPr lang="es-PA" dirty="0">
              <a:latin typeface="Calibri" panose="020F0502020204030204" pitchFamily="34" charset="0"/>
              <a:cs typeface="Calibri" panose="020F0502020204030204" pitchFamily="34" charset="0"/>
            </a:endParaRPr>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25087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Rectángulo 3"/>
          <p:cNvSpPr/>
          <p:nvPr/>
        </p:nvSpPr>
        <p:spPr>
          <a:xfrm>
            <a:off x="994940" y="620688"/>
            <a:ext cx="7632848" cy="4124206"/>
          </a:xfrm>
          <a:prstGeom prst="rect">
            <a:avLst/>
          </a:prstGeom>
        </p:spPr>
        <p:txBody>
          <a:bodyPr wrap="square">
            <a:spAutoFit/>
          </a:bodyPr>
          <a:lstStyle/>
          <a:p>
            <a:pPr algn="ctr"/>
            <a:r>
              <a:rPr lang="es-ES" sz="2000" b="1" dirty="0">
                <a:latin typeface="+mj-lt"/>
                <a:cs typeface="Arial" panose="020B0604020202020204" pitchFamily="34" charset="0"/>
              </a:rPr>
              <a:t>JUNTA DIRECTIVA DEL  TRIBUNAL DE  CUENTAS</a:t>
            </a:r>
          </a:p>
          <a:p>
            <a:pPr algn="ctr"/>
            <a:r>
              <a:rPr lang="es-ES" sz="2000" b="1" dirty="0">
                <a:latin typeface="+mj-lt"/>
                <a:cs typeface="Arial" panose="020B0604020202020204" pitchFamily="34" charset="0"/>
              </a:rPr>
              <a:t>MARZO  2021 – 2023</a:t>
            </a:r>
          </a:p>
          <a:p>
            <a:pPr algn="ctr"/>
            <a:endParaRPr lang="es-ES" sz="3200" b="1" dirty="0">
              <a:latin typeface="+mj-lt"/>
              <a:cs typeface="Arial" panose="020B0604020202020204" pitchFamily="34" charset="0"/>
            </a:endParaRPr>
          </a:p>
          <a:p>
            <a:pPr algn="ctr"/>
            <a:endParaRPr lang="es-ES" sz="3200" dirty="0">
              <a:latin typeface="+mj-lt"/>
              <a:cs typeface="Arial" panose="020B0604020202020204" pitchFamily="34" charset="0"/>
            </a:endParaRPr>
          </a:p>
          <a:p>
            <a:pPr algn="just"/>
            <a:r>
              <a:rPr lang="es-ES" sz="2000" dirty="0">
                <a:cs typeface="Arial" panose="020B0604020202020204" pitchFamily="34" charset="0"/>
              </a:rPr>
              <a:t>Magistrado Presidente: Alberto Cigarruista </a:t>
            </a:r>
            <a:r>
              <a:rPr lang="es-ES" sz="2000" dirty="0" err="1">
                <a:cs typeface="Arial" panose="020B0604020202020204" pitchFamily="34" charset="0"/>
              </a:rPr>
              <a:t>Cortéz</a:t>
            </a:r>
            <a:endParaRPr lang="es-ES" sz="2000" dirty="0">
              <a:cs typeface="Arial" panose="020B0604020202020204" pitchFamily="34" charset="0"/>
            </a:endParaRPr>
          </a:p>
          <a:p>
            <a:pPr algn="just"/>
            <a:endParaRPr lang="es-ES" sz="2000" dirty="0">
              <a:cs typeface="Arial" panose="020B0604020202020204" pitchFamily="34" charset="0"/>
            </a:endParaRPr>
          </a:p>
          <a:p>
            <a:pPr algn="just"/>
            <a:endParaRPr lang="es-ES" sz="2000" dirty="0">
              <a:cs typeface="Arial" panose="020B0604020202020204" pitchFamily="34" charset="0"/>
            </a:endParaRPr>
          </a:p>
          <a:p>
            <a:pPr algn="just"/>
            <a:r>
              <a:rPr lang="es-ES" sz="2000" dirty="0">
                <a:cs typeface="Arial" panose="020B0604020202020204" pitchFamily="34" charset="0"/>
              </a:rPr>
              <a:t>Magistrado Vicepresidente:</a:t>
            </a:r>
            <a:r>
              <a:rPr lang="es-PA" sz="2000" dirty="0">
                <a:cs typeface="Arial" panose="020B0604020202020204" pitchFamily="34" charset="0"/>
              </a:rPr>
              <a:t>  Álvaro L. Visuetti  Zevallos</a:t>
            </a:r>
          </a:p>
          <a:p>
            <a:pPr algn="just"/>
            <a:endParaRPr lang="es-ES" sz="2000" dirty="0">
              <a:cs typeface="Arial" panose="020B0604020202020204" pitchFamily="34" charset="0"/>
            </a:endParaRPr>
          </a:p>
          <a:p>
            <a:pPr algn="just"/>
            <a:endParaRPr lang="es-ES" sz="2000" dirty="0">
              <a:cs typeface="Arial" panose="020B0604020202020204" pitchFamily="34" charset="0"/>
            </a:endParaRPr>
          </a:p>
          <a:p>
            <a:pPr algn="just"/>
            <a:r>
              <a:rPr lang="es-ES" sz="2000" dirty="0">
                <a:cs typeface="Arial" panose="020B0604020202020204" pitchFamily="34" charset="0"/>
              </a:rPr>
              <a:t>Magistrado Vocal:</a:t>
            </a:r>
            <a:r>
              <a:rPr lang="es-PA" sz="2000" dirty="0">
                <a:cs typeface="Arial" panose="020B0604020202020204" pitchFamily="34" charset="0"/>
              </a:rPr>
              <a:t>  Rainier Alexis Del Rosario Franco</a:t>
            </a:r>
          </a:p>
          <a:p>
            <a:pPr algn="just"/>
            <a:endParaRPr lang="es-PA" dirty="0">
              <a:latin typeface="+mj-lt"/>
              <a:cs typeface="Arial" panose="020B0604020202020204" pitchFamily="34" charset="0"/>
            </a:endParaRPr>
          </a:p>
        </p:txBody>
      </p:sp>
    </p:spTree>
    <p:extLst>
      <p:ext uri="{BB962C8B-B14F-4D97-AF65-F5344CB8AC3E}">
        <p14:creationId xmlns:p14="http://schemas.microsoft.com/office/powerpoint/2010/main" val="3168463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20</a:t>
            </a:fld>
            <a:endParaRPr lang="es-ES" dirty="0"/>
          </a:p>
        </p:txBody>
      </p:sp>
      <p:sp>
        <p:nvSpPr>
          <p:cNvPr id="3" name="Subtítulo 6"/>
          <p:cNvSpPr txBox="1">
            <a:spLocks/>
          </p:cNvSpPr>
          <p:nvPr/>
        </p:nvSpPr>
        <p:spPr>
          <a:xfrm>
            <a:off x="1259632" y="764704"/>
            <a:ext cx="2448272" cy="864096"/>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r>
              <a:rPr lang="es-PA" dirty="0">
                <a:solidFill>
                  <a:schemeClr val="tx1"/>
                </a:solidFill>
              </a:rPr>
              <a:t>PROYECTO DIGITALIZACIÓN</a:t>
            </a:r>
          </a:p>
          <a:p>
            <a:pPr>
              <a:lnSpc>
                <a:spcPct val="100000"/>
              </a:lnSpc>
              <a:spcBef>
                <a:spcPts val="0"/>
              </a:spcBef>
            </a:pPr>
            <a:r>
              <a:rPr lang="es-MX" sz="1500" dirty="0">
                <a:solidFill>
                  <a:schemeClr val="tx1"/>
                </a:solidFill>
              </a:rPr>
              <a:t>Código 00012942.999</a:t>
            </a:r>
            <a:endParaRPr lang="es-PA" sz="1500" dirty="0">
              <a:solidFill>
                <a:schemeClr val="tx1"/>
              </a:solidFill>
            </a:endParaRPr>
          </a:p>
        </p:txBody>
      </p:sp>
      <p:sp>
        <p:nvSpPr>
          <p:cNvPr id="4" name="Subtítulo 6"/>
          <p:cNvSpPr txBox="1">
            <a:spLocks/>
          </p:cNvSpPr>
          <p:nvPr/>
        </p:nvSpPr>
        <p:spPr>
          <a:xfrm>
            <a:off x="4233606" y="692696"/>
            <a:ext cx="3528392" cy="936104"/>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dirty="0">
                <a:solidFill>
                  <a:schemeClr val="tx1"/>
                </a:solidFill>
              </a:rPr>
              <a:t>Solicitado: 		      70,000.00</a:t>
            </a:r>
          </a:p>
          <a:p>
            <a:pPr algn="l">
              <a:lnSpc>
                <a:spcPct val="100000"/>
              </a:lnSpc>
              <a:spcBef>
                <a:spcPts val="0"/>
              </a:spcBef>
            </a:pPr>
            <a:r>
              <a:rPr lang="es-PA" dirty="0">
                <a:solidFill>
                  <a:schemeClr val="tx1"/>
                </a:solidFill>
              </a:rPr>
              <a:t>Recomendado:                   17,967.00</a:t>
            </a:r>
          </a:p>
          <a:p>
            <a:pPr algn="l">
              <a:lnSpc>
                <a:spcPct val="100000"/>
              </a:lnSpc>
              <a:spcBef>
                <a:spcPts val="0"/>
              </a:spcBef>
            </a:pPr>
            <a:r>
              <a:rPr lang="es-PA" dirty="0">
                <a:solidFill>
                  <a:schemeClr val="tx1"/>
                </a:solidFill>
              </a:rPr>
              <a:t>Diferencia:   		      52,033.00</a:t>
            </a:r>
          </a:p>
        </p:txBody>
      </p:sp>
      <p:sp>
        <p:nvSpPr>
          <p:cNvPr id="5" name="CuadroTexto 4"/>
          <p:cNvSpPr txBox="1"/>
          <p:nvPr/>
        </p:nvSpPr>
        <p:spPr>
          <a:xfrm>
            <a:off x="1128582" y="2060848"/>
            <a:ext cx="7344816" cy="3416320"/>
          </a:xfrm>
          <a:prstGeom prst="rect">
            <a:avLst/>
          </a:prstGeom>
          <a:noFill/>
        </p:spPr>
        <p:txBody>
          <a:bodyPr wrap="square" rtlCol="0">
            <a:spAutoFit/>
          </a:bodyPr>
          <a:lstStyle/>
          <a:p>
            <a:pPr algn="just"/>
            <a:r>
              <a:rPr lang="es-PA" dirty="0">
                <a:cs typeface="Arial" panose="020B0604020202020204" pitchFamily="34" charset="0"/>
              </a:rPr>
              <a:t>En esta etapa necesitamos renovar la infraestructura de la Solución de Gestión Jurisdiccional (SGJ), para permitir extender la vida útil de este sistema.</a:t>
            </a:r>
          </a:p>
          <a:p>
            <a:pPr algn="just"/>
            <a:endParaRPr lang="es-PA" dirty="0">
              <a:cs typeface="Arial" panose="020B0604020202020204" pitchFamily="34" charset="0"/>
            </a:endParaRPr>
          </a:p>
          <a:p>
            <a:pPr marL="285750" lvl="0" indent="-285750" algn="just">
              <a:buFont typeface="Arial" panose="020B0604020202020204" pitchFamily="34" charset="0"/>
              <a:buChar char="•"/>
            </a:pPr>
            <a:r>
              <a:rPr lang="es-PA" dirty="0">
                <a:cs typeface="Arial" panose="020B0604020202020204" pitchFamily="34" charset="0"/>
              </a:rPr>
              <a:t>Optimizar los procesos desarrollados, migrándolos a una nueva versión de </a:t>
            </a:r>
            <a:r>
              <a:rPr lang="es-PA" i="1" dirty="0">
                <a:cs typeface="Arial" panose="020B0604020202020204" pitchFamily="34" charset="0"/>
              </a:rPr>
              <a:t>Business </a:t>
            </a:r>
            <a:r>
              <a:rPr lang="es-PA" i="1" dirty="0" err="1">
                <a:cs typeface="Arial" panose="020B0604020202020204" pitchFamily="34" charset="0"/>
              </a:rPr>
              <a:t>Process</a:t>
            </a:r>
            <a:r>
              <a:rPr lang="es-PA" i="1" dirty="0">
                <a:cs typeface="Arial" panose="020B0604020202020204" pitchFamily="34" charset="0"/>
              </a:rPr>
              <a:t> Management (</a:t>
            </a:r>
            <a:r>
              <a:rPr lang="es-PA" dirty="0">
                <a:cs typeface="Arial" panose="020B0604020202020204" pitchFamily="34" charset="0"/>
              </a:rPr>
              <a:t>BPM</a:t>
            </a:r>
            <a:r>
              <a:rPr lang="es-PA" i="1" dirty="0">
                <a:cs typeface="Arial" panose="020B0604020202020204" pitchFamily="34" charset="0"/>
              </a:rPr>
              <a:t>)</a:t>
            </a:r>
            <a:r>
              <a:rPr lang="es-PA" dirty="0">
                <a:cs typeface="Arial" panose="020B0604020202020204" pitchFamily="34" charset="0"/>
              </a:rPr>
              <a:t>, un elemento clave para garantizar que los flujos de trabajo se realicen de la forma más eficiente.</a:t>
            </a:r>
          </a:p>
          <a:p>
            <a:pPr marL="285750" lvl="0" indent="-285750" algn="just">
              <a:buFont typeface="Arial" panose="020B0604020202020204" pitchFamily="34" charset="0"/>
              <a:buChar char="•"/>
            </a:pPr>
            <a:r>
              <a:rPr lang="es-PA" dirty="0">
                <a:cs typeface="Arial" panose="020B0604020202020204" pitchFamily="34" charset="0"/>
              </a:rPr>
              <a:t>Actualizar y desarrollar el módulo de estadísticas.</a:t>
            </a:r>
          </a:p>
          <a:p>
            <a:pPr marL="285750" lvl="0" indent="-285750" algn="just">
              <a:buFont typeface="Arial" panose="020B0604020202020204" pitchFamily="34" charset="0"/>
              <a:buChar char="•"/>
            </a:pPr>
            <a:r>
              <a:rPr lang="es-PA" dirty="0">
                <a:cs typeface="Arial" panose="020B0604020202020204" pitchFamily="34" charset="0"/>
              </a:rPr>
              <a:t>Capacitar o transferir conocimiento entre nuestros colaboradores, para que la institución pueda realizar cambios con su propio recurso humano.</a:t>
            </a:r>
          </a:p>
          <a:p>
            <a:pPr marL="285750" lvl="0" indent="-285750" algn="just">
              <a:buFont typeface="Arial" panose="020B0604020202020204" pitchFamily="34" charset="0"/>
              <a:buChar char="•"/>
            </a:pPr>
            <a:r>
              <a:rPr lang="es-PA" dirty="0">
                <a:ea typeface="Calibri" panose="020F0502020204030204" pitchFamily="34" charset="0"/>
                <a:cs typeface="Arial" panose="020B0604020202020204" pitchFamily="34" charset="0"/>
              </a:rPr>
              <a:t>Adquirir licencias y equipos.</a:t>
            </a:r>
          </a:p>
          <a:p>
            <a:pPr marL="285750" lvl="0" indent="-285750" algn="just">
              <a:buFont typeface="Arial" panose="020B0604020202020204" pitchFamily="34" charset="0"/>
              <a:buChar char="•"/>
            </a:pPr>
            <a:r>
              <a:rPr lang="es-PA" dirty="0">
                <a:ea typeface="Calibri" panose="020F0502020204030204" pitchFamily="34" charset="0"/>
                <a:cs typeface="Arial" panose="020B0604020202020204" pitchFamily="34" charset="0"/>
              </a:rPr>
              <a:t>Mantenimiento de los equipos tecnológicos.</a:t>
            </a:r>
            <a:endParaRPr lang="es-PA" dirty="0">
              <a:cs typeface="Arial" panose="020B0604020202020204" pitchFamily="34" charset="0"/>
            </a:endParaRPr>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961001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EDE33155-4FB9-4703-B46E-BA1844673507}" type="slidenum">
              <a:rPr lang="es-ES" smtClean="0"/>
              <a:pPr/>
              <a:t>21</a:t>
            </a:fld>
            <a:endParaRPr lang="es-ES" dirty="0"/>
          </a:p>
        </p:txBody>
      </p:sp>
      <p:sp>
        <p:nvSpPr>
          <p:cNvPr id="3" name="Subtítulo 6"/>
          <p:cNvSpPr txBox="1">
            <a:spLocks/>
          </p:cNvSpPr>
          <p:nvPr/>
        </p:nvSpPr>
        <p:spPr>
          <a:xfrm>
            <a:off x="971600" y="692696"/>
            <a:ext cx="2808312" cy="936104"/>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nSpc>
                <a:spcPct val="100000"/>
              </a:lnSpc>
              <a:spcBef>
                <a:spcPts val="0"/>
              </a:spcBef>
            </a:pPr>
            <a:r>
              <a:rPr lang="es-PA" sz="1600" dirty="0">
                <a:solidFill>
                  <a:schemeClr val="tx1"/>
                </a:solidFill>
              </a:rPr>
              <a:t>PROYECTO SISTEMAS DE INFORMACIÓN</a:t>
            </a:r>
          </a:p>
          <a:p>
            <a:pPr>
              <a:lnSpc>
                <a:spcPct val="100000"/>
              </a:lnSpc>
              <a:spcBef>
                <a:spcPts val="0"/>
              </a:spcBef>
            </a:pPr>
            <a:r>
              <a:rPr lang="es-MX" sz="1400" dirty="0">
                <a:solidFill>
                  <a:schemeClr val="tx1"/>
                </a:solidFill>
              </a:rPr>
              <a:t>Código 00013164.000</a:t>
            </a:r>
            <a:endParaRPr lang="es-PA" sz="1400" dirty="0">
              <a:solidFill>
                <a:schemeClr val="tx1"/>
              </a:solidFill>
            </a:endParaRPr>
          </a:p>
        </p:txBody>
      </p:sp>
      <p:sp>
        <p:nvSpPr>
          <p:cNvPr id="4" name="Subtítulo 6"/>
          <p:cNvSpPr txBox="1">
            <a:spLocks/>
          </p:cNvSpPr>
          <p:nvPr/>
        </p:nvSpPr>
        <p:spPr>
          <a:xfrm>
            <a:off x="4283968" y="692696"/>
            <a:ext cx="3528392" cy="936104"/>
          </a:xfrm>
          <a:prstGeom prst="rect">
            <a:avLst/>
          </a:prstGeom>
          <a:solidFill>
            <a:srgbClr val="DEEBF7"/>
          </a:solidFill>
          <a:ln>
            <a:solidFill>
              <a:srgbClr val="DEEBF7"/>
            </a:solidFill>
          </a:ln>
          <a:effectLst>
            <a:outerShdw blurRad="44450" dist="27940" dir="5400000" algn="ctr">
              <a:srgbClr val="000000">
                <a:alpha val="32000"/>
              </a:srgbClr>
            </a:outerShdw>
          </a:effectLst>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lt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lt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lt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lt1"/>
                </a:solidFill>
                <a:latin typeface="+mn-lt"/>
                <a:ea typeface="+mn-ea"/>
                <a:cs typeface="+mn-cs"/>
              </a:defRPr>
            </a:lvl9pPr>
          </a:lstStyle>
          <a:p>
            <a:pPr algn="l">
              <a:lnSpc>
                <a:spcPct val="100000"/>
              </a:lnSpc>
              <a:spcBef>
                <a:spcPts val="0"/>
              </a:spcBef>
            </a:pPr>
            <a:r>
              <a:rPr lang="es-PA" dirty="0">
                <a:solidFill>
                  <a:schemeClr val="tx1"/>
                </a:solidFill>
              </a:rPr>
              <a:t>Solicitado: 		    36,000.00</a:t>
            </a:r>
          </a:p>
          <a:p>
            <a:pPr algn="l">
              <a:lnSpc>
                <a:spcPct val="100000"/>
              </a:lnSpc>
              <a:spcBef>
                <a:spcPts val="0"/>
              </a:spcBef>
            </a:pPr>
            <a:r>
              <a:rPr lang="es-PA" dirty="0">
                <a:solidFill>
                  <a:schemeClr val="tx1"/>
                </a:solidFill>
              </a:rPr>
              <a:t>Recomendado:                   3,758.00</a:t>
            </a:r>
          </a:p>
          <a:p>
            <a:pPr algn="l">
              <a:lnSpc>
                <a:spcPct val="100000"/>
              </a:lnSpc>
              <a:spcBef>
                <a:spcPts val="0"/>
              </a:spcBef>
            </a:pPr>
            <a:r>
              <a:rPr lang="es-PA" dirty="0">
                <a:solidFill>
                  <a:schemeClr val="tx1"/>
                </a:solidFill>
              </a:rPr>
              <a:t>Diferencia:               	     32,242.00 </a:t>
            </a:r>
          </a:p>
        </p:txBody>
      </p:sp>
      <p:sp>
        <p:nvSpPr>
          <p:cNvPr id="5" name="CuadroTexto 4"/>
          <p:cNvSpPr txBox="1"/>
          <p:nvPr/>
        </p:nvSpPr>
        <p:spPr>
          <a:xfrm>
            <a:off x="827584" y="2204864"/>
            <a:ext cx="8208912" cy="2000548"/>
          </a:xfrm>
          <a:prstGeom prst="rect">
            <a:avLst/>
          </a:prstGeom>
          <a:noFill/>
        </p:spPr>
        <p:txBody>
          <a:bodyPr wrap="square" rtlCol="0">
            <a:spAutoFit/>
          </a:bodyPr>
          <a:lstStyle/>
          <a:p>
            <a:r>
              <a:rPr lang="es-PA" dirty="0"/>
              <a:t>El Sistema de Gestión Documental (SGD), está diseñado para almacenar, administrar y controlar el flujo de documentos dentro de la institución. Consiste en una forma de organizar los documentos e imágenes digitales en una ubicación centralizada a la que los funcionarios puedan acceder de forma fácil y sencilla.  Para su implementación se </a:t>
            </a:r>
            <a:r>
              <a:rPr lang="es-MX" dirty="0"/>
              <a:t>requiere una aplicación que responda a la demanda actual y a la proyección, además, la adquisición de equipos (servidor, escáner y software). </a:t>
            </a:r>
            <a:endParaRPr lang="es-PA" dirty="0"/>
          </a:p>
          <a:p>
            <a:pPr marL="285750" indent="-285750" algn="just">
              <a:buFont typeface="Arial" panose="020B0604020202020204" pitchFamily="34" charset="0"/>
              <a:buChar char="•"/>
            </a:pPr>
            <a:endParaRPr lang="es-PA" sz="1600" dirty="0">
              <a:cs typeface="Arial" panose="020B0604020202020204" pitchFamily="34" charset="0"/>
            </a:endParaRPr>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93191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755576" y="2132856"/>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Rectángulo 3"/>
          <p:cNvSpPr/>
          <p:nvPr/>
        </p:nvSpPr>
        <p:spPr>
          <a:xfrm>
            <a:off x="1115616" y="2492896"/>
            <a:ext cx="7632848" cy="646331"/>
          </a:xfrm>
          <a:prstGeom prst="rect">
            <a:avLst/>
          </a:prstGeom>
        </p:spPr>
        <p:txBody>
          <a:bodyPr wrap="square">
            <a:spAutoFit/>
          </a:bodyPr>
          <a:lstStyle/>
          <a:p>
            <a:pPr algn="ctr"/>
            <a:r>
              <a:rPr lang="es-ES" sz="3600" b="1" dirty="0">
                <a:latin typeface="+mj-lt"/>
                <a:cs typeface="Arial" panose="020B0604020202020204" pitchFamily="34" charset="0"/>
              </a:rPr>
              <a:t>ESTADÍSTICAS DE EXPEDIENTES</a:t>
            </a:r>
          </a:p>
        </p:txBody>
      </p:sp>
    </p:spTree>
    <p:extLst>
      <p:ext uri="{BB962C8B-B14F-4D97-AF65-F5344CB8AC3E}">
        <p14:creationId xmlns:p14="http://schemas.microsoft.com/office/powerpoint/2010/main" val="1642942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12" name="Tabla 11"/>
          <p:cNvGraphicFramePr>
            <a:graphicFrameLocks noGrp="1"/>
          </p:cNvGraphicFramePr>
          <p:nvPr>
            <p:extLst>
              <p:ext uri="{D42A27DB-BD31-4B8C-83A1-F6EECF244321}">
                <p14:modId xmlns:p14="http://schemas.microsoft.com/office/powerpoint/2010/main" val="2470942316"/>
              </p:ext>
            </p:extLst>
          </p:nvPr>
        </p:nvGraphicFramePr>
        <p:xfrm>
          <a:off x="1331640" y="0"/>
          <a:ext cx="3960440" cy="4875250"/>
        </p:xfrm>
        <a:graphic>
          <a:graphicData uri="http://schemas.openxmlformats.org/drawingml/2006/table">
            <a:tbl>
              <a:tblPr>
                <a:tableStyleId>{22838BEF-8BB2-4498-84A7-C5851F593DF1}</a:tableStyleId>
              </a:tblPr>
              <a:tblGrid>
                <a:gridCol w="990110">
                  <a:extLst>
                    <a:ext uri="{9D8B030D-6E8A-4147-A177-3AD203B41FA5}">
                      <a16:colId xmlns:a16="http://schemas.microsoft.com/office/drawing/2014/main" val="20000"/>
                    </a:ext>
                  </a:extLst>
                </a:gridCol>
                <a:gridCol w="1435660">
                  <a:extLst>
                    <a:ext uri="{9D8B030D-6E8A-4147-A177-3AD203B41FA5}">
                      <a16:colId xmlns:a16="http://schemas.microsoft.com/office/drawing/2014/main" val="20001"/>
                    </a:ext>
                  </a:extLst>
                </a:gridCol>
                <a:gridCol w="1534670">
                  <a:extLst>
                    <a:ext uri="{9D8B030D-6E8A-4147-A177-3AD203B41FA5}">
                      <a16:colId xmlns:a16="http://schemas.microsoft.com/office/drawing/2014/main" val="20002"/>
                    </a:ext>
                  </a:extLst>
                </a:gridCol>
              </a:tblGrid>
              <a:tr h="371048">
                <a:tc>
                  <a:txBody>
                    <a:bodyPr/>
                    <a:lstStyle/>
                    <a:p>
                      <a:pPr algn="ctr" fontAlgn="ctr"/>
                      <a:r>
                        <a:rPr lang="es-PA" sz="1400" b="1" u="none" strike="noStrike" dirty="0">
                          <a:effectLst/>
                          <a:latin typeface="+mj-lt"/>
                        </a:rPr>
                        <a:t>AÑO</a:t>
                      </a:r>
                      <a:endParaRPr lang="es-PA" sz="1400" b="1" i="0" u="none" strike="noStrike" dirty="0">
                        <a:solidFill>
                          <a:srgbClr val="000000"/>
                        </a:solidFill>
                        <a:effectLst/>
                        <a:latin typeface="+mj-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PA" sz="1400" b="1" u="none" strike="noStrike" dirty="0">
                          <a:effectLst/>
                          <a:latin typeface="+mj-lt"/>
                        </a:rPr>
                        <a:t>EXPEDIENTES DECLINADOS</a:t>
                      </a:r>
                      <a:endParaRPr lang="es-PA" sz="1400" b="1" i="0" u="none" strike="noStrike" dirty="0">
                        <a:solidFill>
                          <a:srgbClr val="000000"/>
                        </a:solidFill>
                        <a:effectLst/>
                        <a:latin typeface="+mj-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s-PA" sz="1400" b="1" u="none" strike="noStrike" dirty="0">
                          <a:effectLst/>
                          <a:latin typeface="+mj-lt"/>
                        </a:rPr>
                        <a:t>MONTO DECLINADO</a:t>
                      </a:r>
                      <a:endParaRPr lang="es-PA" sz="1400" b="1" i="0" u="none" strike="noStrike" dirty="0">
                        <a:solidFill>
                          <a:srgbClr val="000000"/>
                        </a:solidFill>
                        <a:effectLst/>
                        <a:latin typeface="+mj-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93536">
                <a:tc>
                  <a:txBody>
                    <a:bodyPr/>
                    <a:lstStyle/>
                    <a:p>
                      <a:pPr algn="ctr" fontAlgn="b"/>
                      <a:r>
                        <a:rPr lang="es-PA" sz="1400" u="none" strike="noStrike" dirty="0">
                          <a:effectLst/>
                        </a:rPr>
                        <a:t>2009</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a:effectLst/>
                        </a:rPr>
                        <a:t>41</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6,170,163.43</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0193">
                <a:tc>
                  <a:txBody>
                    <a:bodyPr/>
                    <a:lstStyle/>
                    <a:p>
                      <a:pPr algn="ctr" fontAlgn="b"/>
                      <a:r>
                        <a:rPr lang="es-PA" sz="1400" u="none" strike="noStrike" dirty="0">
                          <a:effectLst/>
                        </a:rPr>
                        <a:t>2010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36</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1,669,036.05</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0193">
                <a:tc>
                  <a:txBody>
                    <a:bodyPr/>
                    <a:lstStyle/>
                    <a:p>
                      <a:pPr algn="ctr" fontAlgn="b"/>
                      <a:r>
                        <a:rPr lang="es-PA" sz="1400" u="none" strike="noStrike" dirty="0">
                          <a:effectLst/>
                        </a:rPr>
                        <a:t>2011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33</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19,035,580.90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93536">
                <a:tc>
                  <a:txBody>
                    <a:bodyPr/>
                    <a:lstStyle/>
                    <a:p>
                      <a:pPr algn="ctr" fontAlgn="b"/>
                      <a:r>
                        <a:rPr lang="es-PA" sz="1400" u="none" strike="noStrike" dirty="0">
                          <a:effectLst/>
                        </a:rPr>
                        <a:t>2012</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58</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2,022,266.11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93536">
                <a:tc>
                  <a:txBody>
                    <a:bodyPr/>
                    <a:lstStyle/>
                    <a:p>
                      <a:pPr algn="ctr" fontAlgn="b"/>
                      <a:r>
                        <a:rPr lang="es-PA" sz="1400" u="none" strike="noStrike">
                          <a:effectLst/>
                        </a:rPr>
                        <a:t>2013</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36</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968,395.15</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0193">
                <a:tc>
                  <a:txBody>
                    <a:bodyPr/>
                    <a:lstStyle/>
                    <a:p>
                      <a:pPr algn="ctr" fontAlgn="b"/>
                      <a:r>
                        <a:rPr lang="es-PA" sz="1400" u="none" strike="noStrike">
                          <a:effectLst/>
                        </a:rPr>
                        <a:t>2014</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40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2,538,565.52</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0193">
                <a:tc>
                  <a:txBody>
                    <a:bodyPr/>
                    <a:lstStyle/>
                    <a:p>
                      <a:pPr algn="ctr" fontAlgn="b"/>
                      <a:r>
                        <a:rPr lang="es-PA" sz="1400" u="none" strike="noStrike">
                          <a:effectLst/>
                        </a:rPr>
                        <a:t>2015</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36</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3,003,632.99</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0193">
                <a:tc>
                  <a:txBody>
                    <a:bodyPr/>
                    <a:lstStyle/>
                    <a:p>
                      <a:pPr algn="ctr" fontAlgn="b"/>
                      <a:r>
                        <a:rPr lang="es-PA" sz="1400" u="none" strike="noStrike">
                          <a:effectLst/>
                        </a:rPr>
                        <a:t>2016</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43</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3,061,423.51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0193">
                <a:tc>
                  <a:txBody>
                    <a:bodyPr/>
                    <a:lstStyle/>
                    <a:p>
                      <a:pPr algn="ctr" fontAlgn="b"/>
                      <a:r>
                        <a:rPr lang="es-PA" sz="1400" u="none" strike="noStrike">
                          <a:effectLst/>
                        </a:rPr>
                        <a:t>2017</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30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3,008,732.12</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0193">
                <a:tc>
                  <a:txBody>
                    <a:bodyPr/>
                    <a:lstStyle/>
                    <a:p>
                      <a:pPr algn="ctr" fontAlgn="b"/>
                      <a:r>
                        <a:rPr lang="es-PA" sz="1400" u="none" strike="noStrike">
                          <a:effectLst/>
                        </a:rPr>
                        <a:t>2018</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14</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1,561,790.57</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80193">
                <a:tc>
                  <a:txBody>
                    <a:bodyPr/>
                    <a:lstStyle/>
                    <a:p>
                      <a:pPr algn="ctr" fontAlgn="b"/>
                      <a:r>
                        <a:rPr lang="es-PA" sz="1400" u="none" strike="noStrike">
                          <a:effectLst/>
                        </a:rPr>
                        <a:t>2019</a:t>
                      </a:r>
                      <a:endParaRPr lang="es-PA" sz="14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9</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1,442,590.59</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293536">
                <a:tc>
                  <a:txBody>
                    <a:bodyPr/>
                    <a:lstStyle/>
                    <a:p>
                      <a:pPr algn="ctr" fontAlgn="b"/>
                      <a:r>
                        <a:rPr lang="es-PA" sz="1400" u="none" strike="noStrike" dirty="0">
                          <a:effectLst/>
                        </a:rPr>
                        <a:t>2020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11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1,599,605.60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293536">
                <a:tc>
                  <a:txBody>
                    <a:bodyPr/>
                    <a:lstStyle/>
                    <a:p>
                      <a:pPr algn="ctr" fontAlgn="b"/>
                      <a:r>
                        <a:rPr lang="es-PA" sz="1400" u="none" strike="noStrike" dirty="0">
                          <a:effectLst/>
                        </a:rPr>
                        <a:t>2021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u="none" strike="noStrike" dirty="0">
                          <a:effectLst/>
                        </a:rPr>
                        <a:t>18</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u="none" strike="noStrike" dirty="0">
                          <a:effectLst/>
                        </a:rPr>
                        <a:t>1,813,974.57</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93536">
                <a:tc>
                  <a:txBody>
                    <a:bodyPr/>
                    <a:lstStyle/>
                    <a:p>
                      <a:pPr algn="ctr" fontAlgn="b"/>
                      <a:r>
                        <a:rPr lang="es-PA" sz="1400" b="0" i="0" u="none" strike="noStrike" dirty="0">
                          <a:solidFill>
                            <a:srgbClr val="000000"/>
                          </a:solidFill>
                          <a:effectLst/>
                          <a:latin typeface="Calibri" panose="020F0502020204030204" pitchFamily="34" charset="0"/>
                        </a:rPr>
                        <a:t>2022</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b="0" i="0" u="none" strike="noStrike" dirty="0">
                          <a:solidFill>
                            <a:srgbClr val="000000"/>
                          </a:solidFill>
                          <a:effectLst/>
                          <a:latin typeface="Calibri" panose="020F0502020204030204" pitchFamily="34" charset="0"/>
                        </a:rPr>
                        <a:t>15</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b="0" i="0" u="none" strike="noStrike" dirty="0">
                          <a:solidFill>
                            <a:srgbClr val="000000"/>
                          </a:solidFill>
                          <a:effectLst/>
                          <a:latin typeface="Calibri" panose="020F0502020204030204" pitchFamily="34" charset="0"/>
                        </a:rPr>
                        <a:t>558,872.74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9352311"/>
                  </a:ext>
                </a:extLst>
              </a:tr>
              <a:tr h="312216">
                <a:tc>
                  <a:txBody>
                    <a:bodyPr/>
                    <a:lstStyle/>
                    <a:p>
                      <a:pPr algn="ctr" fontAlgn="b"/>
                      <a:r>
                        <a:rPr lang="es-ES" sz="1400" b="0" u="none" strike="noStrike" dirty="0">
                          <a:effectLst/>
                        </a:rPr>
                        <a:t>                                                       </a:t>
                      </a:r>
                      <a:endParaRPr lang="es-PA" sz="1400" b="0" u="none" strike="noStrike" dirty="0">
                        <a:effectLst/>
                      </a:endParaRPr>
                    </a:p>
                    <a:p>
                      <a:pPr algn="ctr" fontAlgn="b"/>
                      <a:r>
                        <a:rPr lang="es-PA" sz="1400" b="1" u="none" strike="noStrike" dirty="0">
                          <a:effectLst/>
                        </a:rPr>
                        <a:t>Total</a:t>
                      </a:r>
                      <a:endParaRPr lang="es-PA"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s-PA" sz="1400" b="1" u="none" strike="noStrike" dirty="0">
                          <a:effectLst/>
                        </a:rPr>
                        <a:t>420</a:t>
                      </a:r>
                      <a:endParaRPr lang="es-PA"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PA" sz="1400" b="1" u="none" strike="noStrike" dirty="0">
                          <a:effectLst/>
                        </a:rPr>
                        <a:t>48,454,629.85</a:t>
                      </a:r>
                      <a:endParaRPr lang="es-PA"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2392258731"/>
              </p:ext>
            </p:extLst>
          </p:nvPr>
        </p:nvGraphicFramePr>
        <p:xfrm>
          <a:off x="5543600" y="2276872"/>
          <a:ext cx="3600400" cy="1539618"/>
        </p:xfrm>
        <a:graphic>
          <a:graphicData uri="http://schemas.openxmlformats.org/drawingml/2006/table">
            <a:tbl>
              <a:tblPr>
                <a:tableStyleId>{22838BEF-8BB2-4498-84A7-C5851F593DF1}</a:tableStyleId>
              </a:tblPr>
              <a:tblGrid>
                <a:gridCol w="2525654">
                  <a:extLst>
                    <a:ext uri="{9D8B030D-6E8A-4147-A177-3AD203B41FA5}">
                      <a16:colId xmlns:a16="http://schemas.microsoft.com/office/drawing/2014/main" val="20000"/>
                    </a:ext>
                  </a:extLst>
                </a:gridCol>
                <a:gridCol w="1074746">
                  <a:extLst>
                    <a:ext uri="{9D8B030D-6E8A-4147-A177-3AD203B41FA5}">
                      <a16:colId xmlns:a16="http://schemas.microsoft.com/office/drawing/2014/main" val="20001"/>
                    </a:ext>
                  </a:extLst>
                </a:gridCol>
              </a:tblGrid>
              <a:tr h="515549">
                <a:tc>
                  <a:txBody>
                    <a:bodyPr/>
                    <a:lstStyle/>
                    <a:p>
                      <a:pPr algn="ctr" fontAlgn="ctr"/>
                      <a:r>
                        <a:rPr lang="es-PA" sz="1400" b="1" u="none" strike="noStrike" dirty="0">
                          <a:effectLst/>
                          <a:latin typeface="+mj-lt"/>
                        </a:rPr>
                        <a:t>BIENES DECLINADOS                                   (2009 - 2022)</a:t>
                      </a:r>
                      <a:endParaRPr lang="es-PA" sz="1400" b="1" i="0" u="none" strike="noStrike" dirty="0">
                        <a:solidFill>
                          <a:srgbClr val="000000"/>
                        </a:solidFill>
                        <a:effectLst/>
                        <a:latin typeface="+mj-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400" b="1" u="none" strike="noStrike" dirty="0">
                          <a:effectLst/>
                          <a:latin typeface="+mj-lt"/>
                        </a:rPr>
                        <a:t>TOTAL</a:t>
                      </a:r>
                      <a:endParaRPr lang="es-PA" sz="1400" b="1" i="0" u="none" strike="noStrike" dirty="0">
                        <a:solidFill>
                          <a:srgbClr val="000000"/>
                        </a:solidFill>
                        <a:effectLst/>
                        <a:latin typeface="+mj-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7775">
                <a:tc>
                  <a:txBody>
                    <a:bodyPr/>
                    <a:lstStyle/>
                    <a:p>
                      <a:pPr algn="l" fontAlgn="b"/>
                      <a:r>
                        <a:rPr lang="es-PA" sz="1400" u="none" strike="noStrike" dirty="0">
                          <a:effectLst/>
                        </a:rPr>
                        <a:t>Bienes Inmuebles (fincas)</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405</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6058">
                <a:tc>
                  <a:txBody>
                    <a:bodyPr/>
                    <a:lstStyle/>
                    <a:p>
                      <a:pPr algn="l" fontAlgn="b"/>
                      <a:r>
                        <a:rPr lang="es-PA" sz="1400" u="none" strike="noStrike" dirty="0">
                          <a:effectLst/>
                        </a:rPr>
                        <a:t>Cuentas Bancarias</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467</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6058">
                <a:tc>
                  <a:txBody>
                    <a:bodyPr/>
                    <a:lstStyle/>
                    <a:p>
                      <a:pPr algn="l" fontAlgn="b"/>
                      <a:r>
                        <a:rPr lang="es-PA" sz="1400" u="none" strike="noStrike" dirty="0">
                          <a:effectLst/>
                        </a:rPr>
                        <a:t>Vehículos</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410</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4178">
                <a:tc>
                  <a:txBody>
                    <a:bodyPr/>
                    <a:lstStyle/>
                    <a:p>
                      <a:pPr algn="ctr" fontAlgn="b"/>
                      <a:r>
                        <a:rPr lang="es-ES" sz="1400" b="1" i="0" u="none" strike="noStrike" dirty="0">
                          <a:solidFill>
                            <a:schemeClr val="dk1"/>
                          </a:solidFill>
                          <a:effectLst/>
                          <a:latin typeface="+mn-lt"/>
                        </a:rPr>
                        <a:t>Total</a:t>
                      </a:r>
                      <a:endParaRPr lang="es-PA"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b="1" u="none" strike="noStrike" dirty="0">
                          <a:effectLst/>
                        </a:rPr>
                        <a:t>1,282</a:t>
                      </a:r>
                      <a:endParaRPr lang="es-PA" sz="1400" b="1"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1797550099"/>
              </p:ext>
            </p:extLst>
          </p:nvPr>
        </p:nvGraphicFramePr>
        <p:xfrm>
          <a:off x="1641568" y="5109323"/>
          <a:ext cx="5616624" cy="1512167"/>
        </p:xfrm>
        <a:graphic>
          <a:graphicData uri="http://schemas.openxmlformats.org/drawingml/2006/table">
            <a:tbl>
              <a:tblPr>
                <a:tableStyleId>{22838BEF-8BB2-4498-84A7-C5851F593DF1}</a:tableStyleId>
              </a:tblPr>
              <a:tblGrid>
                <a:gridCol w="216024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tblGrid>
              <a:tr h="319081">
                <a:tc>
                  <a:txBody>
                    <a:bodyPr/>
                    <a:lstStyle/>
                    <a:p>
                      <a:pPr algn="l" fontAlgn="b"/>
                      <a:r>
                        <a:rPr lang="es-PA" sz="1400" b="1" u="none" strike="noStrike" dirty="0">
                          <a:effectLst/>
                          <a:latin typeface="+mj-lt"/>
                        </a:rPr>
                        <a:t>RESOLUCIONES – 2022</a:t>
                      </a:r>
                      <a:endParaRPr lang="es-PA" sz="1400" b="1"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b="1" u="none" strike="noStrike" dirty="0">
                          <a:effectLst/>
                          <a:latin typeface="+mj-lt"/>
                        </a:rPr>
                        <a:t>CANT. RES.</a:t>
                      </a:r>
                      <a:endParaRPr lang="es-PA" sz="1400" b="1"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b="1" u="none" strike="noStrike" dirty="0">
                          <a:effectLst/>
                          <a:latin typeface="+mj-lt"/>
                        </a:rPr>
                        <a:t>    CANT. PERS.</a:t>
                      </a:r>
                      <a:endParaRPr lang="es-PA" sz="1400" b="1"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200" b="1" u="none" strike="noStrike" dirty="0">
                          <a:effectLst/>
                          <a:latin typeface="+mj-lt"/>
                        </a:rPr>
                        <a:t>               MONTO B/.</a:t>
                      </a:r>
                      <a:endParaRPr lang="es-PA" sz="1200" b="1" i="0" u="none" strike="noStrike" dirty="0">
                        <a:solidFill>
                          <a:srgbClr val="000000"/>
                        </a:solidFill>
                        <a:effectLst/>
                        <a:latin typeface="+mj-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5208">
                <a:tc>
                  <a:txBody>
                    <a:bodyPr/>
                    <a:lstStyle/>
                    <a:p>
                      <a:pPr algn="l" fontAlgn="ctr"/>
                      <a:r>
                        <a:rPr lang="es-PA" sz="1600" u="none" strike="noStrike" dirty="0">
                          <a:effectLst/>
                        </a:rPr>
                        <a:t>Resoluciones de Reparos</a:t>
                      </a:r>
                      <a:endParaRPr lang="es-PA" sz="16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400" u="none" strike="noStrike" dirty="0">
                          <a:effectLst/>
                        </a:rPr>
                        <a:t>6</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400" u="none" strike="noStrike" dirty="0">
                          <a:effectLst/>
                        </a:rPr>
                        <a:t>      17</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ctr"/>
                      <a:r>
                        <a:rPr lang="es-PA" sz="1400" u="none" strike="noStrike" dirty="0">
                          <a:effectLst/>
                        </a:rPr>
                        <a:t>727,939.82</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1335">
                <a:tc>
                  <a:txBody>
                    <a:bodyPr/>
                    <a:lstStyle/>
                    <a:p>
                      <a:pPr algn="l" fontAlgn="ctr"/>
                      <a:r>
                        <a:rPr lang="es-PA" sz="1600" u="none" strike="noStrike" dirty="0">
                          <a:effectLst/>
                        </a:rPr>
                        <a:t>Resoluciones de Cargos</a:t>
                      </a:r>
                      <a:endParaRPr lang="es-PA" sz="16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400" u="none" strike="noStrike" dirty="0">
                          <a:effectLst/>
                        </a:rPr>
                        <a:t>9</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400" u="none" strike="noStrike" dirty="0">
                          <a:effectLst/>
                        </a:rPr>
                        <a:t>       52</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ctr"/>
                      <a:r>
                        <a:rPr lang="es-PA" sz="1400" u="none" strike="noStrike" dirty="0">
                          <a:effectLst/>
                        </a:rPr>
                        <a:t>2,046,351.76</a:t>
                      </a:r>
                      <a:endParaRPr lang="es-PA" sz="14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1335">
                <a:tc>
                  <a:txBody>
                    <a:bodyPr/>
                    <a:lstStyle/>
                    <a:p>
                      <a:pPr algn="l" fontAlgn="b"/>
                      <a:r>
                        <a:rPr lang="es-PA" sz="1600" u="none" strike="noStrike">
                          <a:effectLst/>
                        </a:rPr>
                        <a:t>Medidas Cautelares</a:t>
                      </a:r>
                      <a:endParaRPr lang="es-PA" sz="1600" b="0" i="0" u="none" strike="noStrike">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21</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        79</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400" u="none" strike="noStrike" dirty="0">
                          <a:effectLst/>
                        </a:rPr>
                        <a:t>2,783,748.58</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208">
                <a:tc>
                  <a:txBody>
                    <a:bodyPr/>
                    <a:lstStyle/>
                    <a:p>
                      <a:pPr algn="l" fontAlgn="b"/>
                      <a:r>
                        <a:rPr lang="es-PA" sz="1600" u="none" strike="noStrike" dirty="0">
                          <a:effectLst/>
                        </a:rPr>
                        <a:t>Recuperaciones</a:t>
                      </a:r>
                      <a:endParaRPr lang="es-PA" sz="16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22</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400" u="none" strike="noStrike" dirty="0">
                          <a:effectLst/>
                        </a:rPr>
                        <a:t>        25</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400" u="none" strike="noStrike" dirty="0">
                          <a:effectLst/>
                        </a:rPr>
                        <a:t>222,941.74</a:t>
                      </a:r>
                      <a:endParaRPr lang="es-PA" sz="14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84635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900134" y="188640"/>
            <a:ext cx="8244408" cy="6286544"/>
          </a:xfrm>
          <a:prstGeom prst="rect">
            <a:avLst/>
          </a:prstGeom>
          <a:noFill/>
        </p:spPr>
      </p:sp>
      <p:sp>
        <p:nvSpPr>
          <p:cNvPr id="9" name="Rectángulo 8"/>
          <p:cNvSpPr/>
          <p:nvPr/>
        </p:nvSpPr>
        <p:spPr>
          <a:xfrm>
            <a:off x="2195736" y="332656"/>
            <a:ext cx="5792138" cy="1027871"/>
          </a:xfrm>
          <a:prstGeom prst="rect">
            <a:avLst/>
          </a:prstGeom>
          <a:solidFill>
            <a:schemeClr val="bg1"/>
          </a:solidFill>
          <a:effectLst/>
          <a:scene3d>
            <a:camera prst="orthographicFront"/>
            <a:lightRig rig="flat" dir="t"/>
          </a:scene3d>
          <a:sp3d prstMaterial="plastic">
            <a:bevelB w="88900" h="31750" prst="angle"/>
          </a:sp3d>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281539" tIns="63406" rIns="281539" bIns="63406" numCol="1" spcCol="1270" anchor="ctr" anchorCtr="0">
            <a:noAutofit/>
          </a:bodyPr>
          <a:lstStyle/>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TOTAL DE PERSONAS VINCULADAS</a:t>
            </a:r>
          </a:p>
          <a:p>
            <a:pPr lvl="0" algn="ctr" defTabSz="1244600">
              <a:lnSpc>
                <a:spcPct val="90000"/>
              </a:lnSpc>
              <a:spcBef>
                <a:spcPct val="0"/>
              </a:spcBef>
              <a:spcAft>
                <a:spcPct val="35000"/>
              </a:spcAft>
            </a:pPr>
            <a:r>
              <a:rPr lang="es-PA" sz="2000" b="1" kern="1200" dirty="0">
                <a:solidFill>
                  <a:schemeClr val="tx1"/>
                </a:solidFill>
                <a:cs typeface="Arial" pitchFamily="34" charset="0"/>
              </a:rPr>
              <a:t>3,798</a:t>
            </a:r>
          </a:p>
        </p:txBody>
      </p:sp>
      <p:sp>
        <p:nvSpPr>
          <p:cNvPr id="11" name="Rectángulo 10"/>
          <p:cNvSpPr/>
          <p:nvPr/>
        </p:nvSpPr>
        <p:spPr>
          <a:xfrm>
            <a:off x="2267744" y="2204864"/>
            <a:ext cx="5688632" cy="1624319"/>
          </a:xfrm>
          <a:prstGeom prst="rect">
            <a:avLst/>
          </a:prstGeom>
          <a:solidFill>
            <a:schemeClr val="bg1"/>
          </a:solidFill>
          <a:scene3d>
            <a:camera prst="orthographicFront"/>
            <a:lightRig rig="flat" dir="t"/>
          </a:scene3d>
          <a:sp3d prstMaterial="plastic">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302634" tIns="84501" rIns="302634" bIns="84501" numCol="1" spcCol="1270" anchor="ctr" anchorCtr="0">
            <a:noAutofit/>
          </a:bodyPr>
          <a:lstStyle/>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MONTO EN LESIONES PATRIMONIALES </a:t>
            </a:r>
          </a:p>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DE EXPEDIENTES EN TRÁMITE  </a:t>
            </a:r>
          </a:p>
          <a:p>
            <a:pPr lvl="0" algn="ctr" defTabSz="1244600">
              <a:lnSpc>
                <a:spcPct val="90000"/>
              </a:lnSpc>
              <a:spcBef>
                <a:spcPct val="0"/>
              </a:spcBef>
              <a:spcAft>
                <a:spcPct val="35000"/>
              </a:spcAft>
            </a:pPr>
            <a:r>
              <a:rPr lang="es-PA" sz="2000" b="1" u="none" kern="1200" dirty="0">
                <a:solidFill>
                  <a:schemeClr val="tx1"/>
                </a:solidFill>
                <a:cs typeface="Arial" pitchFamily="34" charset="0"/>
              </a:rPr>
              <a:t>B/.221,874,783.13</a:t>
            </a:r>
          </a:p>
        </p:txBody>
      </p:sp>
      <p:sp>
        <p:nvSpPr>
          <p:cNvPr id="13" name="Rectángulo 12"/>
          <p:cNvSpPr/>
          <p:nvPr/>
        </p:nvSpPr>
        <p:spPr>
          <a:xfrm>
            <a:off x="2238028" y="4673520"/>
            <a:ext cx="5688632" cy="1284586"/>
          </a:xfrm>
          <a:prstGeom prst="rect">
            <a:avLst/>
          </a:prstGeom>
          <a:solidFill>
            <a:schemeClr val="bg1"/>
          </a:solidFill>
          <a:scene3d>
            <a:camera prst="orthographicFront"/>
            <a:lightRig rig="flat" dir="t"/>
          </a:scene3d>
          <a:sp3d prstMaterial="plastic">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281539" tIns="63406" rIns="281539" bIns="63406" numCol="1" spcCol="1270" anchor="ctr" anchorCtr="0">
            <a:noAutofit/>
          </a:bodyPr>
          <a:lstStyle/>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TOTAL EN BIENES CAUTELADOS </a:t>
            </a:r>
          </a:p>
          <a:p>
            <a:pPr lvl="0" algn="ctr" defTabSz="1244600">
              <a:lnSpc>
                <a:spcPct val="90000"/>
              </a:lnSpc>
              <a:spcBef>
                <a:spcPct val="0"/>
              </a:spcBef>
              <a:spcAft>
                <a:spcPct val="35000"/>
              </a:spcAft>
            </a:pPr>
            <a:r>
              <a:rPr lang="es-PA" sz="2400" kern="1200" dirty="0">
                <a:solidFill>
                  <a:schemeClr val="tx1"/>
                </a:solidFill>
                <a:latin typeface="+mj-lt"/>
                <a:cs typeface="Arial" pitchFamily="34" charset="0"/>
              </a:rPr>
              <a:t> </a:t>
            </a:r>
            <a:r>
              <a:rPr lang="es-PA" sz="2000" b="1" kern="1200" dirty="0">
                <a:solidFill>
                  <a:schemeClr val="tx1"/>
                </a:solidFill>
                <a:cs typeface="Arial" pitchFamily="34" charset="0"/>
              </a:rPr>
              <a:t>B/.28,359,162.19</a:t>
            </a:r>
          </a:p>
        </p:txBody>
      </p:sp>
      <p:grpSp>
        <p:nvGrpSpPr>
          <p:cNvPr id="14" name="Grupo 13"/>
          <p:cNvGrpSpPr/>
          <p:nvPr/>
        </p:nvGrpSpPr>
        <p:grpSpPr>
          <a:xfrm>
            <a:off x="0" y="0"/>
            <a:ext cx="719412" cy="6858000"/>
            <a:chOff x="0" y="0"/>
            <a:chExt cx="719412" cy="6858000"/>
          </a:xfrm>
        </p:grpSpPr>
        <p:sp>
          <p:nvSpPr>
            <p:cNvPr id="15" name="CuadroTexto 1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64424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83568" y="332656"/>
            <a:ext cx="8332310" cy="6286544"/>
          </a:xfrm>
          <a:prstGeom prst="rect">
            <a:avLst/>
          </a:prstGeom>
          <a:noFill/>
        </p:spPr>
      </p:sp>
      <p:sp>
        <p:nvSpPr>
          <p:cNvPr id="9" name="Rectángulo 8"/>
          <p:cNvSpPr/>
          <p:nvPr/>
        </p:nvSpPr>
        <p:spPr>
          <a:xfrm>
            <a:off x="2267744" y="620688"/>
            <a:ext cx="5774711" cy="1800200"/>
          </a:xfrm>
          <a:prstGeom prst="rect">
            <a:avLst/>
          </a:prstGeom>
          <a:solidFill>
            <a:schemeClr val="bg1"/>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316703" tIns="93668" rIns="316703" bIns="93668" numCol="1" spcCol="1270" anchor="ctr" anchorCtr="0">
            <a:noAutofit/>
          </a:bodyPr>
          <a:lstStyle/>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MONTO DE PAGOS AL TESORO NACIONAL</a:t>
            </a:r>
          </a:p>
          <a:p>
            <a:pPr lvl="0" algn="ctr" defTabSz="1244600">
              <a:lnSpc>
                <a:spcPct val="90000"/>
              </a:lnSpc>
              <a:spcBef>
                <a:spcPct val="0"/>
              </a:spcBef>
              <a:spcAft>
                <a:spcPct val="35000"/>
              </a:spcAft>
            </a:pPr>
            <a:r>
              <a:rPr lang="es-PA" sz="2000" b="1" kern="1200" dirty="0">
                <a:solidFill>
                  <a:schemeClr val="tx1"/>
                </a:solidFill>
                <a:cs typeface="Arial" pitchFamily="34" charset="0"/>
              </a:rPr>
              <a:t>B/.6,782,298.89</a:t>
            </a:r>
          </a:p>
        </p:txBody>
      </p:sp>
      <p:sp>
        <p:nvSpPr>
          <p:cNvPr id="11" name="Rectángulo 10"/>
          <p:cNvSpPr/>
          <p:nvPr/>
        </p:nvSpPr>
        <p:spPr>
          <a:xfrm>
            <a:off x="2267743" y="3188229"/>
            <a:ext cx="5760641" cy="2329003"/>
          </a:xfrm>
          <a:prstGeom prst="rect">
            <a:avLst/>
          </a:prstGeom>
          <a:solidFill>
            <a:schemeClr val="bg1"/>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spcFirstLastPara="0" vert="horz" wrap="square" lIns="347866" tIns="124831" rIns="347866" bIns="124831" numCol="1" spcCol="1270" anchor="ctr" anchorCtr="0">
            <a:noAutofit/>
          </a:bodyPr>
          <a:lstStyle/>
          <a:p>
            <a:pPr lvl="0" algn="ctr" defTabSz="1244600">
              <a:lnSpc>
                <a:spcPct val="90000"/>
              </a:lnSpc>
              <a:spcBef>
                <a:spcPct val="0"/>
              </a:spcBef>
              <a:spcAft>
                <a:spcPct val="35000"/>
              </a:spcAft>
            </a:pPr>
            <a:r>
              <a:rPr lang="es-PA" sz="2200" kern="1200" dirty="0">
                <a:solidFill>
                  <a:schemeClr val="tx1"/>
                </a:solidFill>
                <a:latin typeface="+mj-lt"/>
                <a:cs typeface="Arial" pitchFamily="34" charset="0"/>
              </a:rPr>
              <a:t>MONTO DE SENTENCIAS DECLINADAS A LA DIRECCIÓN GENERAL DE INGRESOS  </a:t>
            </a:r>
          </a:p>
          <a:p>
            <a:pPr lvl="0" algn="ctr" defTabSz="1244600">
              <a:lnSpc>
                <a:spcPct val="90000"/>
              </a:lnSpc>
              <a:spcBef>
                <a:spcPct val="0"/>
              </a:spcBef>
              <a:spcAft>
                <a:spcPct val="35000"/>
              </a:spcAft>
            </a:pPr>
            <a:r>
              <a:rPr lang="es-PA" sz="2000" b="1" u="none" kern="1200" dirty="0">
                <a:solidFill>
                  <a:schemeClr val="tx1"/>
                </a:solidFill>
                <a:cs typeface="Arial" pitchFamily="34" charset="0"/>
              </a:rPr>
              <a:t>B/.48,454,629.85</a:t>
            </a:r>
          </a:p>
        </p:txBody>
      </p:sp>
      <p:grpSp>
        <p:nvGrpSpPr>
          <p:cNvPr id="3" name="Grupo 2"/>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00327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0"/>
            <a:ext cx="719412" cy="6858000"/>
            <a:chOff x="0" y="0"/>
            <a:chExt cx="719412" cy="6858000"/>
          </a:xfrm>
        </p:grpSpPr>
        <p:sp>
          <p:nvSpPr>
            <p:cNvPr id="6" name="CuadroTexto 5"/>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9" name="Tabla 8"/>
          <p:cNvGraphicFramePr>
            <a:graphicFrameLocks noGrp="1"/>
          </p:cNvGraphicFramePr>
          <p:nvPr>
            <p:extLst>
              <p:ext uri="{D42A27DB-BD31-4B8C-83A1-F6EECF244321}">
                <p14:modId xmlns:p14="http://schemas.microsoft.com/office/powerpoint/2010/main" val="2796518738"/>
              </p:ext>
            </p:extLst>
          </p:nvPr>
        </p:nvGraphicFramePr>
        <p:xfrm>
          <a:off x="1259632" y="1772816"/>
          <a:ext cx="7344816" cy="3622273"/>
        </p:xfrm>
        <a:graphic>
          <a:graphicData uri="http://schemas.openxmlformats.org/drawingml/2006/table">
            <a:tbl>
              <a:tblPr>
                <a:tableStyleId>{5C22544A-7EE6-4342-B048-85BDC9FD1C3A}</a:tableStyleId>
              </a:tblPr>
              <a:tblGrid>
                <a:gridCol w="3077944">
                  <a:extLst>
                    <a:ext uri="{9D8B030D-6E8A-4147-A177-3AD203B41FA5}">
                      <a16:colId xmlns:a16="http://schemas.microsoft.com/office/drawing/2014/main" val="20000"/>
                    </a:ext>
                  </a:extLst>
                </a:gridCol>
                <a:gridCol w="2083822">
                  <a:extLst>
                    <a:ext uri="{9D8B030D-6E8A-4147-A177-3AD203B41FA5}">
                      <a16:colId xmlns:a16="http://schemas.microsoft.com/office/drawing/2014/main" val="20001"/>
                    </a:ext>
                  </a:extLst>
                </a:gridCol>
                <a:gridCol w="2183050">
                  <a:extLst>
                    <a:ext uri="{9D8B030D-6E8A-4147-A177-3AD203B41FA5}">
                      <a16:colId xmlns:a16="http://schemas.microsoft.com/office/drawing/2014/main" val="20002"/>
                    </a:ext>
                  </a:extLst>
                </a:gridCol>
              </a:tblGrid>
              <a:tr h="792088">
                <a:tc>
                  <a:txBody>
                    <a:bodyPr/>
                    <a:lstStyle/>
                    <a:p>
                      <a:pPr algn="l" fontAlgn="ctr"/>
                      <a:r>
                        <a:rPr lang="es-PA" sz="1800" b="1" u="none" strike="noStrike" dirty="0">
                          <a:effectLst/>
                          <a:latin typeface="+mn-lt"/>
                        </a:rPr>
                        <a:t>Tipo de Bien Cautelado</a:t>
                      </a:r>
                      <a:endParaRPr lang="es-PA" sz="1800" b="1"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800" b="1" u="none" strike="noStrike" dirty="0">
                          <a:effectLst/>
                          <a:latin typeface="+mn-lt"/>
                        </a:rPr>
                        <a:t> Total de Bienes Cautelados</a:t>
                      </a:r>
                      <a:endParaRPr lang="es-PA" sz="1800" b="1"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ctr"/>
                      <a:r>
                        <a:rPr lang="es-PA" sz="1800" b="1" u="none" strike="noStrike" dirty="0">
                          <a:effectLst/>
                          <a:latin typeface="+mn-lt"/>
                        </a:rPr>
                        <a:t>Monto Cautelado</a:t>
                      </a:r>
                      <a:endParaRPr lang="es-PA" sz="1800" b="1"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60040">
                <a:tc>
                  <a:txBody>
                    <a:bodyPr/>
                    <a:lstStyle/>
                    <a:p>
                      <a:pPr algn="l" fontAlgn="b"/>
                      <a:r>
                        <a:rPr lang="es-PA" sz="1600" b="0" u="none" strike="noStrike" dirty="0">
                          <a:effectLst/>
                        </a:rPr>
                        <a:t>Cuentas Bancarias</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ES" sz="1600" b="0" i="0" u="none" strike="noStrike" dirty="0">
                          <a:solidFill>
                            <a:srgbClr val="000000"/>
                          </a:solidFill>
                          <a:effectLst/>
                          <a:latin typeface="+mn-lt"/>
                        </a:rPr>
                        <a:t>493</a:t>
                      </a:r>
                      <a:endParaRPr lang="es-PA" sz="1600" b="0" i="0" u="none" strike="noStrike" dirty="0">
                        <a:solidFill>
                          <a:srgbClr val="000000"/>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0" i="0" u="none" strike="noStrike" dirty="0">
                          <a:solidFill>
                            <a:srgbClr val="000000"/>
                          </a:solidFill>
                          <a:effectLst/>
                          <a:latin typeface="+mn-lt"/>
                        </a:rPr>
                        <a:t>15,943,889.63</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9351">
                <a:tc>
                  <a:txBody>
                    <a:bodyPr/>
                    <a:lstStyle/>
                    <a:p>
                      <a:pPr algn="l" fontAlgn="b"/>
                      <a:r>
                        <a:rPr lang="es-PA" sz="1600" b="0" u="none" strike="noStrike" dirty="0">
                          <a:effectLst/>
                        </a:rPr>
                        <a:t>Bienes Inmuebles (fincas)</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600" b="0" u="none" strike="noStrike" dirty="0">
                          <a:effectLst/>
                        </a:rPr>
                        <a:t>728</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0" i="0" u="none" strike="noStrike" dirty="0">
                          <a:solidFill>
                            <a:srgbClr val="000000"/>
                          </a:solidFill>
                          <a:effectLst/>
                          <a:latin typeface="+mn-lt"/>
                        </a:rPr>
                        <a:t>11,936,733.35</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9351">
                <a:tc>
                  <a:txBody>
                    <a:bodyPr/>
                    <a:lstStyle/>
                    <a:p>
                      <a:pPr algn="l" fontAlgn="b"/>
                      <a:r>
                        <a:rPr lang="es-PA" sz="1600" b="0" u="none" strike="noStrike" dirty="0">
                          <a:effectLst/>
                        </a:rPr>
                        <a:t>Bienes Muebles</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600" b="0" u="none" strike="noStrike" dirty="0">
                          <a:effectLst/>
                        </a:rPr>
                        <a:t>145</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0" i="0" u="none" strike="noStrike" dirty="0">
                          <a:solidFill>
                            <a:srgbClr val="000000"/>
                          </a:solidFill>
                          <a:effectLst/>
                          <a:latin typeface="+mn-lt"/>
                        </a:rPr>
                        <a:t>78,000.00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9351">
                <a:tc>
                  <a:txBody>
                    <a:bodyPr/>
                    <a:lstStyle/>
                    <a:p>
                      <a:pPr algn="l" fontAlgn="b"/>
                      <a:r>
                        <a:rPr lang="es-PA" sz="1600" b="0" u="none" strike="noStrike" dirty="0">
                          <a:effectLst/>
                        </a:rPr>
                        <a:t>Certificados de Garantías</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600" b="0" u="none" strike="noStrike" dirty="0">
                          <a:effectLst/>
                        </a:rPr>
                        <a:t>15</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0" i="0" u="none" strike="noStrike" dirty="0">
                          <a:solidFill>
                            <a:srgbClr val="000000"/>
                          </a:solidFill>
                          <a:effectLst/>
                          <a:latin typeface="+mn-lt"/>
                        </a:rPr>
                        <a:t>400,539.21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28171">
                <a:tc>
                  <a:txBody>
                    <a:bodyPr/>
                    <a:lstStyle/>
                    <a:p>
                      <a:pPr algn="l" fontAlgn="b"/>
                      <a:r>
                        <a:rPr lang="es-PA" sz="1600" b="0" u="none" strike="noStrike" dirty="0">
                          <a:effectLst/>
                        </a:rPr>
                        <a:t>Vehículos</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600" b="0" u="none" strike="noStrike" dirty="0">
                          <a:effectLst/>
                        </a:rPr>
                        <a:t>1,260</a:t>
                      </a:r>
                      <a:endParaRPr lang="es-PA" sz="1600" b="0"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0" i="0" u="none" strike="noStrike" dirty="0">
                          <a:solidFill>
                            <a:srgbClr val="000000"/>
                          </a:solidFill>
                          <a:effectLst/>
                          <a:latin typeface="+mn-lt"/>
                        </a:rPr>
                        <a:t>0.00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53921">
                <a:tc>
                  <a:txBody>
                    <a:bodyPr/>
                    <a:lstStyle/>
                    <a:p>
                      <a:pPr algn="l" fontAlgn="b"/>
                      <a:r>
                        <a:rPr lang="es-PA" sz="1600" b="1" u="none" strike="noStrike" dirty="0">
                          <a:effectLst/>
                        </a:rPr>
                        <a:t>TOTAL</a:t>
                      </a:r>
                      <a:endParaRPr lang="es-PA" sz="1600" b="1" i="0" u="none" strike="noStrike" dirty="0">
                        <a:solidFill>
                          <a:srgbClr val="000000"/>
                        </a:solidFill>
                        <a:effectLst/>
                        <a:latin typeface="Arial" panose="020B060402020202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fontAlgn="b"/>
                      <a:r>
                        <a:rPr lang="es-PA" sz="1600" b="1" i="0" u="none" strike="noStrike" dirty="0">
                          <a:solidFill>
                            <a:srgbClr val="000000"/>
                          </a:solidFill>
                          <a:effectLst/>
                          <a:latin typeface="Arial" panose="020B0604020202020204" pitchFamily="34" charset="0"/>
                        </a:rPr>
                        <a:t>2,641</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r" fontAlgn="b"/>
                      <a:r>
                        <a:rPr lang="es-PA" sz="1600" b="1" u="none" strike="noStrike" dirty="0">
                          <a:effectLst/>
                          <a:latin typeface="+mn-lt"/>
                        </a:rPr>
                        <a:t>B/. 28,359,162.19</a:t>
                      </a:r>
                      <a:endParaRPr lang="es-PA" sz="1600" b="1" i="0" u="none" strike="noStrike" dirty="0">
                        <a:solidFill>
                          <a:srgbClr val="000000"/>
                        </a:solidFill>
                        <a:effectLst/>
                        <a:latin typeface="+mn-lt"/>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2" name="CuadroTexto 1"/>
          <p:cNvSpPr txBox="1"/>
          <p:nvPr/>
        </p:nvSpPr>
        <p:spPr>
          <a:xfrm>
            <a:off x="2555776" y="332656"/>
            <a:ext cx="4464496" cy="923330"/>
          </a:xfrm>
          <a:prstGeom prst="rect">
            <a:avLst/>
          </a:prstGeom>
          <a:noFill/>
        </p:spPr>
        <p:txBody>
          <a:bodyPr wrap="square" rtlCol="0">
            <a:spAutoFit/>
          </a:bodyPr>
          <a:lstStyle/>
          <a:p>
            <a:pPr algn="ctr"/>
            <a:r>
              <a:rPr lang="es-ES" b="1" dirty="0"/>
              <a:t>TRIBUNAL DE CUENTAS</a:t>
            </a:r>
          </a:p>
          <a:p>
            <a:pPr algn="ctr"/>
            <a:r>
              <a:rPr lang="es-ES" b="1" dirty="0"/>
              <a:t>TOTAL DE BIENES CAUTELADOS</a:t>
            </a:r>
          </a:p>
          <a:p>
            <a:pPr algn="ctr"/>
            <a:r>
              <a:rPr lang="es-ES" b="1" dirty="0"/>
              <a:t>(AL 31 DE JULIO DE 2022)</a:t>
            </a:r>
            <a:endParaRPr lang="es-PA" b="1" dirty="0"/>
          </a:p>
        </p:txBody>
      </p:sp>
    </p:spTree>
    <p:extLst>
      <p:ext uri="{BB962C8B-B14F-4D97-AF65-F5344CB8AC3E}">
        <p14:creationId xmlns:p14="http://schemas.microsoft.com/office/powerpoint/2010/main" val="2678958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CuadroTexto 1"/>
          <p:cNvSpPr txBox="1"/>
          <p:nvPr/>
        </p:nvSpPr>
        <p:spPr>
          <a:xfrm>
            <a:off x="1547664" y="2276872"/>
            <a:ext cx="6768752" cy="1107996"/>
          </a:xfrm>
          <a:prstGeom prst="rect">
            <a:avLst/>
          </a:prstGeom>
          <a:noFill/>
        </p:spPr>
        <p:txBody>
          <a:bodyPr wrap="square" rtlCol="0">
            <a:spAutoFit/>
          </a:bodyPr>
          <a:lstStyle/>
          <a:p>
            <a:pPr algn="ctr"/>
            <a:r>
              <a:rPr lang="es-ES" sz="3200" b="1" dirty="0">
                <a:latin typeface="+mj-lt"/>
              </a:rPr>
              <a:t>NECESIDADES PRIORITARIAS QUE NO FUERON RECOMENDADAS </a:t>
            </a:r>
            <a:endParaRPr lang="es-PA" sz="3200" b="1" dirty="0">
              <a:latin typeface="+mj-lt"/>
            </a:endParaRPr>
          </a:p>
        </p:txBody>
      </p:sp>
    </p:spTree>
    <p:extLst>
      <p:ext uri="{BB962C8B-B14F-4D97-AF65-F5344CB8AC3E}">
        <p14:creationId xmlns:p14="http://schemas.microsoft.com/office/powerpoint/2010/main" val="1454469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719412" y="404664"/>
            <a:ext cx="8245076" cy="6453335"/>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marL="285750" indent="-285750" algn="just">
              <a:buFont typeface="Wingdings" panose="05000000000000000000" pitchFamily="2" charset="2"/>
              <a:buChar char="Ø"/>
            </a:pPr>
            <a:endParaRPr lang="es-PA" sz="1600" b="1" dirty="0">
              <a:cs typeface="Arial" panose="020B0604020202020204" pitchFamily="34" charset="0"/>
            </a:endParaRPr>
          </a:p>
          <a:p>
            <a:pPr marL="109728" indent="0" algn="just">
              <a:buNone/>
            </a:pPr>
            <a:r>
              <a:rPr lang="es-ES" sz="1800" b="1" dirty="0">
                <a:latin typeface="+mj-lt"/>
              </a:rPr>
              <a:t>SERVICIOS PERSONALES</a:t>
            </a:r>
            <a:r>
              <a:rPr lang="es-ES" sz="1800" dirty="0">
                <a:latin typeface="+mj-lt"/>
              </a:rPr>
              <a:t>:</a:t>
            </a:r>
          </a:p>
          <a:p>
            <a:pPr marL="109728" indent="0" algn="just">
              <a:buNone/>
            </a:pPr>
            <a:r>
              <a:rPr lang="es-PA" sz="1800" dirty="0"/>
              <a:t>Incremento salarial para 88 funcionarios por la suma de </a:t>
            </a:r>
            <a:r>
              <a:rPr lang="es-PA" sz="1800" b="1" dirty="0">
                <a:solidFill>
                  <a:srgbClr val="FF0000"/>
                </a:solidFill>
              </a:rPr>
              <a:t>B/.192,552.00</a:t>
            </a:r>
            <a:r>
              <a:rPr lang="es-PA" sz="1800" dirty="0"/>
              <a:t>,</a:t>
            </a:r>
            <a:r>
              <a:rPr lang="es-PA" sz="1800" b="1" dirty="0"/>
              <a:t> </a:t>
            </a:r>
            <a:r>
              <a:rPr lang="es-PA" sz="1800" dirty="0"/>
              <a:t>un derecho institucional, a nuestros funcionarios conforme a lo establecido en el artículo 14 de la Ley 67 de 2008, que dispone que los funcionarios del Tribunal de Cuentas deben gozar de los mismos derechos y prerrogativas de los servidores públicos del Órgano Judicial.</a:t>
            </a:r>
          </a:p>
          <a:p>
            <a:pPr marL="109728" indent="0" algn="just">
              <a:buNone/>
            </a:pPr>
            <a:endParaRPr lang="es-PA" sz="1800" dirty="0">
              <a:latin typeface="+mj-lt"/>
            </a:endParaRPr>
          </a:p>
          <a:p>
            <a:pPr algn="just"/>
            <a:endParaRPr lang="es-PA" sz="1800" dirty="0">
              <a:latin typeface="+mj-lt"/>
            </a:endParaRPr>
          </a:p>
          <a:p>
            <a:pPr marL="109728" indent="0" algn="just">
              <a:buNone/>
            </a:pPr>
            <a:r>
              <a:rPr lang="es-PA" sz="1800" dirty="0">
                <a:latin typeface="+mj-lt"/>
              </a:rPr>
              <a:t> </a:t>
            </a:r>
            <a:r>
              <a:rPr lang="es-MX" sz="1800" b="1" dirty="0">
                <a:latin typeface="+mj-lt"/>
              </a:rPr>
              <a:t>S</a:t>
            </a:r>
            <a:r>
              <a:rPr lang="es-ES" sz="1800" b="1" dirty="0">
                <a:latin typeface="+mj-lt"/>
              </a:rPr>
              <a:t>ERVICIOS NO PERSONALES  B/.</a:t>
            </a:r>
            <a:r>
              <a:rPr lang="es-ES" sz="1800" b="1" dirty="0">
                <a:solidFill>
                  <a:srgbClr val="FF0000"/>
                </a:solidFill>
                <a:latin typeface="+mj-lt"/>
              </a:rPr>
              <a:t>404,516.00</a:t>
            </a:r>
          </a:p>
          <a:p>
            <a:pPr algn="just"/>
            <a:r>
              <a:rPr lang="es-MX" sz="1800" dirty="0"/>
              <a:t>La disminución en este grupo de gastos nos afecta el cumplimiento de los compromisos de servicios básicos, servicios comerciales, entre ellos los gastos judiciales, comerciales, mantenimiento y adecuaciones de las instalaciones que alquila el Tribunal de Cuentas.</a:t>
            </a:r>
            <a:endParaRPr lang="es-PA" sz="1800" dirty="0"/>
          </a:p>
          <a:p>
            <a:pPr algn="just"/>
            <a:endParaRPr lang="es-PA" sz="1800" dirty="0">
              <a:latin typeface="+mj-lt"/>
            </a:endParaRPr>
          </a:p>
          <a:p>
            <a:pPr algn="just">
              <a:spcBef>
                <a:spcPts val="0"/>
              </a:spcBef>
            </a:pPr>
            <a:endParaRPr lang="es-PA" sz="1800" b="1" dirty="0">
              <a:latin typeface="+mj-lt"/>
              <a:cs typeface="Arial" panose="020B0604020202020204" pitchFamily="34" charset="0"/>
            </a:endParaRPr>
          </a:p>
          <a:p>
            <a:pPr algn="just">
              <a:spcBef>
                <a:spcPts val="0"/>
              </a:spcBef>
              <a:buFont typeface="Wingdings" panose="05000000000000000000" pitchFamily="2" charset="2"/>
              <a:buChar char="Ø"/>
            </a:pPr>
            <a:endParaRPr lang="es-PA" sz="1800" dirty="0">
              <a:latin typeface="+mj-lt"/>
            </a:endParaRPr>
          </a:p>
          <a:p>
            <a:endParaRPr lang="es-PA" sz="1200" dirty="0">
              <a:latin typeface="+mj-lt"/>
            </a:endParaRPr>
          </a:p>
          <a:p>
            <a:pPr algn="just"/>
            <a:endParaRPr lang="es-PA" sz="1200" dirty="0">
              <a:latin typeface="+mj-lt"/>
            </a:endParaRPr>
          </a:p>
          <a:p>
            <a:endParaRPr lang="es-PA" sz="1200" dirty="0">
              <a:latin typeface="+mj-lt"/>
            </a:endParaRPr>
          </a:p>
          <a:p>
            <a:pPr marL="109728" indent="0" algn="just">
              <a:buFont typeface="Wingdings 3"/>
              <a:buNone/>
            </a:pPr>
            <a:endParaRPr lang="es-ES" sz="1200" dirty="0">
              <a:latin typeface="+mj-lt"/>
              <a:cs typeface="Arial" pitchFamily="34" charset="0"/>
            </a:endParaRPr>
          </a:p>
          <a:p>
            <a:pPr>
              <a:buFont typeface="Wingdings 3"/>
              <a:buNone/>
            </a:pPr>
            <a:endParaRPr lang="es-ES" sz="1200" dirty="0">
              <a:latin typeface="+mj-lt"/>
              <a:cs typeface="Arial" pitchFamily="34" charset="0"/>
            </a:endParaRPr>
          </a:p>
          <a:p>
            <a:pPr marL="7938" indent="-7938" algn="just">
              <a:lnSpc>
                <a:spcPct val="120000"/>
              </a:lnSpc>
              <a:buFont typeface="Wingdings 2" pitchFamily="18" charset="2"/>
              <a:buNone/>
              <a:defRPr/>
            </a:pPr>
            <a:endParaRPr lang="es-MX" sz="1800" dirty="0">
              <a:latin typeface="+mj-lt"/>
              <a:cs typeface="Arial" pitchFamily="34" charset="0"/>
            </a:endParaRPr>
          </a:p>
          <a:p>
            <a:pPr marL="7938" indent="-7938" algn="just">
              <a:lnSpc>
                <a:spcPct val="120000"/>
              </a:lnSpc>
              <a:buFont typeface="Wingdings 2" pitchFamily="18" charset="2"/>
              <a:buNone/>
              <a:defRPr/>
            </a:pPr>
            <a:endParaRPr lang="es-MX" sz="1800" dirty="0">
              <a:latin typeface="+mj-lt"/>
            </a:endParaRPr>
          </a:p>
          <a:p>
            <a:pPr marL="7938" indent="-7938" algn="just">
              <a:lnSpc>
                <a:spcPct val="120000"/>
              </a:lnSpc>
              <a:buFont typeface="Wingdings 2" pitchFamily="18" charset="2"/>
              <a:buNone/>
              <a:defRPr/>
            </a:pPr>
            <a:endParaRPr lang="es-ES" sz="1800" dirty="0">
              <a:latin typeface="+mj-lt"/>
            </a:endParaRPr>
          </a:p>
          <a:p>
            <a:pPr marL="7938" indent="-7938" algn="just">
              <a:lnSpc>
                <a:spcPct val="160000"/>
              </a:lnSpc>
              <a:buFont typeface="Wingdings 2" pitchFamily="18" charset="2"/>
              <a:buNone/>
              <a:defRPr/>
            </a:pPr>
            <a:endParaRPr lang="es-MX" sz="1800" dirty="0">
              <a:latin typeface="+mj-lt"/>
            </a:endParaRPr>
          </a:p>
          <a:p>
            <a:pPr marL="7938" indent="-7938" algn="just">
              <a:lnSpc>
                <a:spcPct val="160000"/>
              </a:lnSpc>
              <a:buFont typeface="Wingdings 2" pitchFamily="18" charset="2"/>
              <a:buNone/>
              <a:defRPr/>
            </a:pPr>
            <a:r>
              <a:rPr lang="es-MX" sz="1800" dirty="0">
                <a:latin typeface="+mj-lt"/>
              </a:rPr>
              <a:t>		</a:t>
            </a:r>
          </a:p>
          <a:p>
            <a:pPr marL="7938" indent="-7938" algn="just">
              <a:lnSpc>
                <a:spcPct val="80000"/>
              </a:lnSpc>
              <a:buFont typeface="Wingdings 2" pitchFamily="18" charset="2"/>
              <a:buNone/>
              <a:defRPr/>
            </a:pPr>
            <a:r>
              <a:rPr lang="es-MX" sz="1800" dirty="0">
                <a:latin typeface="+mj-lt"/>
              </a:rPr>
              <a:t>	</a:t>
            </a:r>
            <a:r>
              <a:rPr lang="es-ES" sz="1800" dirty="0">
                <a:latin typeface="+mj-lt"/>
              </a:rPr>
              <a:t>	</a:t>
            </a:r>
          </a:p>
          <a:p>
            <a:pPr marL="7938" indent="-7938">
              <a:lnSpc>
                <a:spcPct val="80000"/>
              </a:lnSpc>
              <a:buFont typeface="Wingdings 2" pitchFamily="18" charset="2"/>
              <a:buNone/>
              <a:defRPr/>
            </a:pPr>
            <a:r>
              <a:rPr lang="es-ES" sz="1800" dirty="0">
                <a:latin typeface="+mj-lt"/>
              </a:rPr>
              <a:t> 	</a:t>
            </a:r>
            <a:r>
              <a:rPr lang="es-ES" sz="1800" b="1" dirty="0">
                <a:latin typeface="+mj-lt"/>
              </a:rPr>
              <a:t>PRIORIDADES</a:t>
            </a:r>
          </a:p>
        </p:txBody>
      </p:sp>
      <p:grpSp>
        <p:nvGrpSpPr>
          <p:cNvPr id="3" name="Grupo 2"/>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10266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83568" y="404665"/>
            <a:ext cx="8245076" cy="6453335"/>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endParaRPr lang="es-PA" sz="1800" dirty="0">
              <a:latin typeface="+mj-lt"/>
            </a:endParaRPr>
          </a:p>
          <a:p>
            <a:pPr marL="109728" indent="0" algn="just">
              <a:buNone/>
            </a:pPr>
            <a:r>
              <a:rPr lang="es-MX" sz="1800" b="1" dirty="0">
                <a:latin typeface="+mj-lt"/>
              </a:rPr>
              <a:t>MATERIALES Y SUMINISTROS: </a:t>
            </a:r>
            <a:r>
              <a:rPr lang="es-MX" sz="1800" b="1" dirty="0">
                <a:solidFill>
                  <a:srgbClr val="FF0000"/>
                </a:solidFill>
                <a:latin typeface="+mj-lt"/>
              </a:rPr>
              <a:t>B/.31,375.00</a:t>
            </a:r>
          </a:p>
          <a:p>
            <a:pPr marL="109728" indent="0" algn="just">
              <a:buNone/>
            </a:pPr>
            <a:endParaRPr lang="es-MX" sz="1800" b="1" dirty="0">
              <a:latin typeface="+mj-lt"/>
            </a:endParaRPr>
          </a:p>
          <a:p>
            <a:r>
              <a:rPr lang="es-MX" sz="1800" b="1" dirty="0">
                <a:latin typeface="+mj-lt"/>
              </a:rPr>
              <a:t> </a:t>
            </a:r>
            <a:r>
              <a:rPr lang="es-MX" sz="1800" dirty="0"/>
              <a:t>Dentro de este renglón existen compromisos para el normal funcionamiento de la entidad.</a:t>
            </a:r>
            <a:endParaRPr lang="es-PA" sz="1800" dirty="0"/>
          </a:p>
          <a:p>
            <a:r>
              <a:rPr lang="es-MX" sz="1800" dirty="0"/>
              <a:t>Su disminución afecta la adquisición de útiles, materiales de oficina y materiales diversos, para el aseo y limpieza de oficina, indispensables para mantener las medidas de bioseguridad en prevención del Covid-19; y de igual forma limita el renglón de adquisición de repuestos, para atender el alto costo que requiere el mantenimiento de nuestra flota vehicular, que en su mayoría supera los ocho (8) años; lo mismo que para el mantenimiento preventivo y correctivo de otros equipos.</a:t>
            </a:r>
            <a:endParaRPr lang="es-PA" sz="1800" dirty="0"/>
          </a:p>
        </p:txBody>
      </p:sp>
      <p:grpSp>
        <p:nvGrpSpPr>
          <p:cNvPr id="3" name="Grupo 2"/>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4697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971600" y="0"/>
            <a:ext cx="7813028" cy="6858000"/>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endParaRPr lang="es-PA" sz="2400" dirty="0"/>
          </a:p>
          <a:p>
            <a:pPr marL="109728" indent="0" algn="just">
              <a:spcBef>
                <a:spcPts val="0"/>
              </a:spcBef>
              <a:buNone/>
            </a:pPr>
            <a:endParaRPr lang="es-ES" sz="2200" dirty="0"/>
          </a:p>
          <a:p>
            <a:pPr marL="109728" indent="0" algn="just">
              <a:spcBef>
                <a:spcPts val="0"/>
              </a:spcBef>
              <a:buNone/>
            </a:pPr>
            <a:r>
              <a:rPr lang="es-ES" sz="1800" dirty="0"/>
              <a:t>Honorable Diputado  </a:t>
            </a:r>
          </a:p>
          <a:p>
            <a:pPr marL="109728" indent="0" algn="just">
              <a:spcBef>
                <a:spcPts val="0"/>
              </a:spcBef>
              <a:buNone/>
            </a:pPr>
            <a:r>
              <a:rPr lang="es-ES" sz="1800" b="1" dirty="0"/>
              <a:t>BENICIO ROBINSON</a:t>
            </a:r>
          </a:p>
          <a:p>
            <a:pPr marL="109728" indent="0" algn="just">
              <a:spcBef>
                <a:spcPts val="0"/>
              </a:spcBef>
              <a:buNone/>
            </a:pPr>
            <a:r>
              <a:rPr lang="es-ES" sz="1800" dirty="0"/>
              <a:t>Presidente de la Comisión de Presupuesto</a:t>
            </a:r>
          </a:p>
          <a:p>
            <a:pPr marL="109728" indent="0" algn="just">
              <a:spcBef>
                <a:spcPts val="0"/>
              </a:spcBef>
              <a:buNone/>
            </a:pPr>
            <a:r>
              <a:rPr lang="es-ES" sz="1800" dirty="0"/>
              <a:t>Honorables Diputados Comisionados</a:t>
            </a:r>
          </a:p>
          <a:p>
            <a:pPr marL="109728" indent="0" algn="just">
              <a:buNone/>
            </a:pPr>
            <a:endParaRPr lang="es-ES" sz="2200" dirty="0">
              <a:latin typeface="+mj-lt"/>
            </a:endParaRPr>
          </a:p>
          <a:p>
            <a:pPr marL="109728" indent="0" algn="just">
              <a:buNone/>
            </a:pPr>
            <a:r>
              <a:rPr lang="es-ES" sz="1800" dirty="0"/>
              <a:t>Acudo ante usted, en mi condición de Presidente y Representante Legal del Tribunal de Cuentas, en cumplimiento de las disposiciones constitucionales y legales, para presentar a la consideración de la Comisión de Presupuesto de la Asamblea Nacional, nuestro Proyecto de Presupuesto de Gastos de Funcionamiento y de Inversiones, para la vigencia fiscal 2023, por la suma de B/.5,290,336.00.</a:t>
            </a:r>
          </a:p>
          <a:p>
            <a:pPr marL="109728" indent="0" algn="just">
              <a:buNone/>
            </a:pPr>
            <a:endParaRPr lang="es-ES" sz="2200" dirty="0">
              <a:latin typeface="+mj-lt"/>
            </a:endParaRPr>
          </a:p>
          <a:p>
            <a:pPr marL="109728" indent="0" algn="just">
              <a:buNone/>
            </a:pPr>
            <a:endParaRPr lang="es-ES" sz="2200" dirty="0">
              <a:latin typeface="+mj-lt"/>
            </a:endParaRPr>
          </a:p>
          <a:p>
            <a:pPr marL="109728" indent="0" algn="just">
              <a:buNone/>
            </a:pPr>
            <a:endParaRPr lang="es-ES" sz="2200" dirty="0">
              <a:latin typeface="+mj-lt"/>
            </a:endParaRPr>
          </a:p>
          <a:p>
            <a:pPr marL="109728" indent="0" algn="ctr">
              <a:spcBef>
                <a:spcPts val="0"/>
              </a:spcBef>
              <a:buNone/>
            </a:pPr>
            <a:r>
              <a:rPr lang="es-ES" sz="1800" b="1" dirty="0"/>
              <a:t>ALBERTO CIGARRUISTA CORTÉZ</a:t>
            </a:r>
          </a:p>
          <a:p>
            <a:pPr marL="109728" indent="0" algn="ctr">
              <a:spcBef>
                <a:spcPts val="0"/>
              </a:spcBef>
              <a:buNone/>
            </a:pPr>
            <a:r>
              <a:rPr lang="es-ES" sz="1800" b="1" dirty="0"/>
              <a:t>MAGISTRADO PRESIDENTE</a:t>
            </a:r>
            <a:endParaRPr lang="es-PA" sz="1800" b="1" dirty="0"/>
          </a:p>
          <a:p>
            <a:endParaRPr lang="es-PA" sz="2400" dirty="0"/>
          </a:p>
          <a:p>
            <a:pPr marL="109728" indent="0" algn="just">
              <a:buFont typeface="Wingdings 3"/>
              <a:buNone/>
            </a:pPr>
            <a:endParaRPr lang="es-ES" sz="1400" dirty="0">
              <a:cs typeface="Arial" pitchFamily="34" charset="0"/>
            </a:endParaRPr>
          </a:p>
          <a:p>
            <a:pPr>
              <a:buFont typeface="Wingdings 3"/>
              <a:buNone/>
            </a:pPr>
            <a:endParaRPr lang="es-ES" sz="1400" dirty="0">
              <a:latin typeface="Bookman Old Style" pitchFamily="18" charset="0"/>
              <a:cs typeface="Arial" pitchFamily="34" charset="0"/>
            </a:endParaRPr>
          </a:p>
          <a:p>
            <a:pPr marL="7938" indent="-7938" algn="just">
              <a:lnSpc>
                <a:spcPct val="120000"/>
              </a:lnSpc>
              <a:buFont typeface="Wingdings 2" pitchFamily="18" charset="2"/>
              <a:buNone/>
              <a:defRPr/>
            </a:pPr>
            <a:endParaRPr lang="es-MX" sz="1400" dirty="0">
              <a:latin typeface="Bookman Old Style" pitchFamily="18" charset="0"/>
              <a:cs typeface="Arial" pitchFamily="34" charset="0"/>
            </a:endParaRPr>
          </a:p>
          <a:p>
            <a:pPr marL="7938" indent="-7938" algn="just">
              <a:lnSpc>
                <a:spcPct val="120000"/>
              </a:lnSpc>
              <a:buFont typeface="Wingdings 2" pitchFamily="18" charset="2"/>
              <a:buNone/>
              <a:defRPr/>
            </a:pPr>
            <a:endParaRPr lang="es-MX" sz="1400" dirty="0">
              <a:latin typeface="Bookman Old Style" pitchFamily="18" charset="0"/>
            </a:endParaRPr>
          </a:p>
          <a:p>
            <a:pPr marL="7938" indent="-7938" algn="just">
              <a:lnSpc>
                <a:spcPct val="120000"/>
              </a:lnSpc>
              <a:buFont typeface="Wingdings 2" pitchFamily="18" charset="2"/>
              <a:buNone/>
              <a:defRPr/>
            </a:pPr>
            <a:endParaRPr lang="es-ES" sz="1400" dirty="0">
              <a:latin typeface="Bookman Old Style" pitchFamily="18" charset="0"/>
            </a:endParaRPr>
          </a:p>
          <a:p>
            <a:pPr marL="7938" indent="-7938" algn="just">
              <a:lnSpc>
                <a:spcPct val="160000"/>
              </a:lnSpc>
              <a:buFont typeface="Wingdings 2" pitchFamily="18" charset="2"/>
              <a:buNone/>
              <a:defRPr/>
            </a:pPr>
            <a:endParaRPr lang="es-MX" sz="1400" dirty="0">
              <a:latin typeface="Bookman Old Style" pitchFamily="18" charset="0"/>
            </a:endParaRPr>
          </a:p>
          <a:p>
            <a:pPr marL="7938" indent="-7938" algn="just">
              <a:lnSpc>
                <a:spcPct val="160000"/>
              </a:lnSpc>
              <a:buFont typeface="Wingdings 2" pitchFamily="18" charset="2"/>
              <a:buNone/>
              <a:defRPr/>
            </a:pPr>
            <a:r>
              <a:rPr lang="es-MX" sz="1400" dirty="0">
                <a:latin typeface="Bookman Old Style" pitchFamily="18" charset="0"/>
              </a:rPr>
              <a:t>		</a:t>
            </a:r>
          </a:p>
          <a:p>
            <a:pPr marL="7938" indent="-7938" algn="just">
              <a:lnSpc>
                <a:spcPct val="80000"/>
              </a:lnSpc>
              <a:buFont typeface="Wingdings 2" pitchFamily="18" charset="2"/>
              <a:buNone/>
              <a:defRPr/>
            </a:pPr>
            <a:r>
              <a:rPr lang="es-MX" sz="1400" dirty="0">
                <a:latin typeface="Bookman Old Style" pitchFamily="18" charset="0"/>
              </a:rPr>
              <a:t>	</a:t>
            </a:r>
            <a:r>
              <a:rPr lang="es-ES" sz="1400" dirty="0">
                <a:latin typeface="Bookman Old Style" pitchFamily="18" charset="0"/>
              </a:rPr>
              <a:t>	</a:t>
            </a:r>
          </a:p>
          <a:p>
            <a:pPr marL="7938" indent="-7938" algn="just">
              <a:lnSpc>
                <a:spcPct val="80000"/>
              </a:lnSpc>
              <a:buFont typeface="Wingdings 2" pitchFamily="18" charset="2"/>
              <a:buNone/>
              <a:defRPr/>
            </a:pPr>
            <a:r>
              <a:rPr lang="es-ES" sz="1400" dirty="0">
                <a:latin typeface="Bookman Old Style" pitchFamily="18" charset="0"/>
              </a:rPr>
              <a:t> 	</a:t>
            </a:r>
          </a:p>
        </p:txBody>
      </p:sp>
      <p:grpSp>
        <p:nvGrpSpPr>
          <p:cNvPr id="3" name="Grupo 2"/>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710900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719412" y="404664"/>
            <a:ext cx="8245076" cy="6453335"/>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marL="109728" indent="0" algn="just">
              <a:buNone/>
            </a:pPr>
            <a:r>
              <a:rPr lang="es-ES" sz="1800" b="1" dirty="0">
                <a:latin typeface="+mj-lt"/>
              </a:rPr>
              <a:t>EQUIPOS Y MAQUINARIAS</a:t>
            </a:r>
            <a:r>
              <a:rPr lang="es-ES" sz="1800" dirty="0">
                <a:latin typeface="+mj-lt"/>
              </a:rPr>
              <a:t>: </a:t>
            </a:r>
            <a:r>
              <a:rPr lang="es-ES" sz="1800" b="1" dirty="0">
                <a:solidFill>
                  <a:srgbClr val="FF0000"/>
                </a:solidFill>
                <a:latin typeface="+mj-lt"/>
              </a:rPr>
              <a:t>B/.209,392.00</a:t>
            </a:r>
          </a:p>
          <a:p>
            <a:pPr marL="109728" indent="0" algn="just">
              <a:buNone/>
            </a:pPr>
            <a:endParaRPr lang="es-ES" sz="1800" dirty="0">
              <a:latin typeface="+mj-lt"/>
            </a:endParaRPr>
          </a:p>
          <a:p>
            <a:pPr algn="just"/>
            <a:r>
              <a:rPr lang="es-ES" sz="1800" dirty="0"/>
              <a:t>Reiteramos la necesidad del presupuesto solicitado para atender las mejoras, actualizaciones y adquisiciones en el área de informática, además, el proyecto de </a:t>
            </a:r>
            <a:r>
              <a:rPr lang="es-PA" sz="1800" dirty="0"/>
              <a:t>robustecimiento de la ciberseguridad y la administración de la Red del Tribunal de Cuentas.</a:t>
            </a:r>
          </a:p>
          <a:p>
            <a:pPr marL="109728" indent="0" algn="just">
              <a:buNone/>
            </a:pPr>
            <a:endParaRPr lang="es-PA" sz="1800" b="1" dirty="0">
              <a:latin typeface="+mj-lt"/>
            </a:endParaRPr>
          </a:p>
          <a:p>
            <a:pPr algn="just"/>
            <a:endParaRPr lang="es-ES" sz="1800" dirty="0">
              <a:latin typeface="+mj-lt"/>
            </a:endParaRPr>
          </a:p>
          <a:p>
            <a:pPr marL="109728" indent="0" algn="just">
              <a:buNone/>
            </a:pPr>
            <a:endParaRPr lang="es-PA" sz="1800" dirty="0">
              <a:latin typeface="+mj-lt"/>
            </a:endParaRPr>
          </a:p>
        </p:txBody>
      </p:sp>
      <p:grpSp>
        <p:nvGrpSpPr>
          <p:cNvPr id="3" name="Grupo 2"/>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733272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CuadroTexto 1"/>
          <p:cNvSpPr txBox="1"/>
          <p:nvPr/>
        </p:nvSpPr>
        <p:spPr>
          <a:xfrm>
            <a:off x="1979712" y="2420888"/>
            <a:ext cx="5760640" cy="830997"/>
          </a:xfrm>
          <a:prstGeom prst="rect">
            <a:avLst/>
          </a:prstGeom>
          <a:noFill/>
        </p:spPr>
        <p:txBody>
          <a:bodyPr wrap="square" rtlCol="0">
            <a:spAutoFit/>
          </a:bodyPr>
          <a:lstStyle/>
          <a:p>
            <a:pPr algn="ctr"/>
            <a:r>
              <a:rPr lang="es-ES" sz="4800" dirty="0">
                <a:latin typeface="Algerian" panose="04020705040A02060702" pitchFamily="82" charset="0"/>
                <a:ea typeface="Cascadia Code Light" panose="020B0609020000020004" pitchFamily="49" charset="0"/>
                <a:cs typeface="Cascadia Code Light" panose="020B0609020000020004" pitchFamily="49" charset="0"/>
              </a:rPr>
              <a:t>MUCHAS GRACI</a:t>
            </a:r>
            <a:r>
              <a:rPr lang="es-ES" sz="4800" dirty="0">
                <a:latin typeface="Algerian" panose="04020705040A02060702" pitchFamily="82" charset="0"/>
              </a:rPr>
              <a:t>AS</a:t>
            </a:r>
            <a:endParaRPr lang="es-PA" sz="4800" dirty="0">
              <a:latin typeface="Algerian" panose="04020705040A02060702" pitchFamily="82" charset="0"/>
            </a:endParaRPr>
          </a:p>
        </p:txBody>
      </p:sp>
      <p:pic>
        <p:nvPicPr>
          <p:cNvPr id="7" name="Imagen 6" descr="Imagen que contiene Logotipo&#10;&#10;Descripción generada automáticamente">
            <a:extLst>
              <a:ext uri="{FF2B5EF4-FFF2-40B4-BE49-F238E27FC236}">
                <a16:creationId xmlns:a16="http://schemas.microsoft.com/office/drawing/2014/main" id="{7FD5645C-C4DA-511D-E8EC-A2CFAC84AC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7133" y="3606116"/>
            <a:ext cx="2785797" cy="1584175"/>
          </a:xfrm>
          <a:prstGeom prst="rect">
            <a:avLst/>
          </a:prstGeom>
        </p:spPr>
      </p:pic>
    </p:spTree>
    <p:extLst>
      <p:ext uri="{BB962C8B-B14F-4D97-AF65-F5344CB8AC3E}">
        <p14:creationId xmlns:p14="http://schemas.microsoft.com/office/powerpoint/2010/main" val="157776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2" name="Rectángulo 1"/>
          <p:cNvSpPr/>
          <p:nvPr/>
        </p:nvSpPr>
        <p:spPr>
          <a:xfrm>
            <a:off x="971600" y="260648"/>
            <a:ext cx="7920880" cy="4647426"/>
          </a:xfrm>
          <a:prstGeom prst="rect">
            <a:avLst/>
          </a:prstGeom>
        </p:spPr>
        <p:txBody>
          <a:bodyPr wrap="square">
            <a:spAutoFit/>
          </a:bodyPr>
          <a:lstStyle/>
          <a:p>
            <a:pPr algn="ctr"/>
            <a:endParaRPr lang="es-PA" sz="2800" b="1" dirty="0"/>
          </a:p>
          <a:p>
            <a:pPr algn="ctr"/>
            <a:endParaRPr lang="es-PA" sz="2800" b="1" dirty="0"/>
          </a:p>
          <a:p>
            <a:pPr algn="ctr"/>
            <a:r>
              <a:rPr lang="es-PA" sz="2000" b="1" dirty="0">
                <a:latin typeface="+mj-lt"/>
              </a:rPr>
              <a:t>FUNDAMENTO</a:t>
            </a:r>
            <a:r>
              <a:rPr lang="es-PA" sz="2800" b="1" dirty="0">
                <a:latin typeface="+mj-lt"/>
              </a:rPr>
              <a:t> </a:t>
            </a:r>
            <a:r>
              <a:rPr lang="es-PA" sz="2000" b="1" dirty="0">
                <a:latin typeface="+mj-lt"/>
              </a:rPr>
              <a:t>JURÍDICO Y COMPETENCIA</a:t>
            </a:r>
          </a:p>
          <a:p>
            <a:pPr algn="ctr"/>
            <a:endParaRPr lang="es-PA" sz="2800" b="1" dirty="0">
              <a:latin typeface="+mj-lt"/>
            </a:endParaRPr>
          </a:p>
          <a:p>
            <a:pPr algn="just"/>
            <a:endParaRPr lang="es-PA" sz="2000" dirty="0">
              <a:latin typeface="+mj-lt"/>
            </a:endParaRPr>
          </a:p>
          <a:p>
            <a:pPr algn="just"/>
            <a:r>
              <a:rPr lang="es-PA" b="1" dirty="0"/>
              <a:t>FUNDAMENTO JURÍDICO:  </a:t>
            </a:r>
            <a:r>
              <a:rPr lang="es-PA" dirty="0"/>
              <a:t>Artículo 281 de la Constitución Política de la República de Panamá. Ley 67 de 14 de noviembre de 2008, modificada por Ley 22 de 2013.</a:t>
            </a:r>
          </a:p>
          <a:p>
            <a:pPr algn="just"/>
            <a:endParaRPr lang="es-PA" dirty="0"/>
          </a:p>
          <a:p>
            <a:pPr algn="just"/>
            <a:endParaRPr lang="es-PA" sz="2000" dirty="0"/>
          </a:p>
          <a:p>
            <a:pPr algn="just"/>
            <a:r>
              <a:rPr lang="es-PA" b="1" dirty="0"/>
              <a:t>COMPETENCIA:	</a:t>
            </a:r>
            <a:r>
              <a:rPr lang="es-ES" dirty="0"/>
              <a:t>El Tribunal de Cuentas es una institución jurisdiccional, autónoma e independiente, con plena facultad para resolver a través de un proceso de carácter patrimonial, el resarcimiento al Estado producto de las irregularidades cometidas por servidores públicos y privados que funjan como empleados o agentes de manejo</a:t>
            </a:r>
            <a:endParaRPr lang="es-PA" dirty="0"/>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35897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WordArt 2" descr="PRESUPUESTO&#10;AÑO 2006&#10;"/>
          <p:cNvSpPr>
            <a:spLocks noChangeArrowheads="1" noChangeShapeType="1" noTextEdit="1"/>
          </p:cNvSpPr>
          <p:nvPr/>
        </p:nvSpPr>
        <p:spPr bwMode="auto">
          <a:xfrm>
            <a:off x="857250" y="1500188"/>
            <a:ext cx="7632700" cy="2584450"/>
          </a:xfrm>
          <a:prstGeom prst="rect">
            <a:avLst/>
          </a:prstGeom>
        </p:spPr>
        <p:txBody>
          <a:bodyPr wrap="none" fromWordArt="1">
            <a:prstTxWarp prst="textFadeUp">
              <a:avLst>
                <a:gd name="adj" fmla="val 9991"/>
              </a:avLst>
            </a:prstTxWarp>
          </a:bodyPr>
          <a:lstStyle/>
          <a:p>
            <a:pPr algn="ctr"/>
            <a:endParaRPr lang="es-PA" sz="3600" kern="10" dirty="0">
              <a:ln w="12700">
                <a:solidFill>
                  <a:srgbClr val="0000FF"/>
                </a:solidFill>
                <a:round/>
                <a:headEnd/>
                <a:tailEnd/>
              </a:ln>
              <a:latin typeface="Arial Black"/>
            </a:endParaRPr>
          </a:p>
        </p:txBody>
      </p:sp>
      <p:sp>
        <p:nvSpPr>
          <p:cNvPr id="2" name="Rectángulo 1"/>
          <p:cNvSpPr/>
          <p:nvPr/>
        </p:nvSpPr>
        <p:spPr>
          <a:xfrm>
            <a:off x="951303" y="764704"/>
            <a:ext cx="7920881" cy="1815882"/>
          </a:xfrm>
          <a:prstGeom prst="rect">
            <a:avLst/>
          </a:prstGeom>
          <a:solidFill>
            <a:schemeClr val="bg1"/>
          </a:solidFill>
          <a:ln>
            <a:noFill/>
          </a:ln>
          <a:effectLst>
            <a:outerShdw blurRad="44450" dist="27940" dir="5400000" algn="ctr">
              <a:srgbClr val="000000">
                <a:alpha val="32000"/>
              </a:srgbClr>
            </a:outerShdw>
          </a:effectLst>
        </p:spPr>
        <p:txBody>
          <a:bodyPr wrap="square">
            <a:spAutoFit/>
          </a:bodyPr>
          <a:lstStyle/>
          <a:p>
            <a:pPr algn="ctr"/>
            <a:r>
              <a:rPr lang="es-PA" sz="2000" b="1" dirty="0">
                <a:latin typeface="+mj-lt"/>
              </a:rPr>
              <a:t>MISIÓN</a:t>
            </a:r>
          </a:p>
          <a:p>
            <a:pPr algn="ctr"/>
            <a:endParaRPr lang="es-PA" sz="2000" dirty="0">
              <a:latin typeface="+mj-lt"/>
            </a:endParaRPr>
          </a:p>
          <a:p>
            <a:pPr algn="just"/>
            <a:r>
              <a:rPr lang="es-MX" dirty="0"/>
              <a:t>Juzgar la responsabilidad patrimonial derivada de las supuestas irregularidades, contenidas en los reparos formulados por la Contraloría General de la República a las cuentas de los empleados y los agentes en el manejo de los bienes y los fondos públicos. </a:t>
            </a:r>
            <a:endParaRPr lang="es-PA" dirty="0"/>
          </a:p>
        </p:txBody>
      </p:sp>
      <p:sp>
        <p:nvSpPr>
          <p:cNvPr id="3" name="CuadroTexto 2"/>
          <p:cNvSpPr txBox="1"/>
          <p:nvPr/>
        </p:nvSpPr>
        <p:spPr>
          <a:xfrm>
            <a:off x="0" y="0"/>
            <a:ext cx="467544" cy="6858000"/>
          </a:xfrm>
          <a:prstGeom prst="rect">
            <a:avLst/>
          </a:prstGeom>
          <a:solidFill>
            <a:schemeClr val="tx2">
              <a:lumMod val="60000"/>
              <a:lumOff val="40000"/>
            </a:schemeClr>
          </a:solidFill>
        </p:spPr>
        <p:txBody>
          <a:bodyPr wrap="square" rtlCol="0">
            <a:spAutoFit/>
          </a:bodyPr>
          <a:lstStyle/>
          <a:p>
            <a:endParaRPr lang="es-PA" dirty="0"/>
          </a:p>
        </p:txBody>
      </p:sp>
      <p:grpSp>
        <p:nvGrpSpPr>
          <p:cNvPr id="6" name="Grupo 5"/>
          <p:cNvGrpSpPr/>
          <p:nvPr/>
        </p:nvGrpSpPr>
        <p:grpSpPr>
          <a:xfrm>
            <a:off x="0" y="0"/>
            <a:ext cx="719412" cy="6858000"/>
            <a:chOff x="0" y="0"/>
            <a:chExt cx="719412" cy="6858000"/>
          </a:xfrm>
        </p:grpSpPr>
        <p:sp>
          <p:nvSpPr>
            <p:cNvPr id="7" name="CuadroTexto 6"/>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CuadroTexto 4"/>
          <p:cNvSpPr txBox="1"/>
          <p:nvPr/>
        </p:nvSpPr>
        <p:spPr>
          <a:xfrm>
            <a:off x="888590" y="2852936"/>
            <a:ext cx="8232708" cy="1815882"/>
          </a:xfrm>
          <a:prstGeom prst="rect">
            <a:avLst/>
          </a:prstGeom>
          <a:solidFill>
            <a:schemeClr val="bg1"/>
          </a:solidFill>
        </p:spPr>
        <p:txBody>
          <a:bodyPr wrap="square" rtlCol="0">
            <a:spAutoFit/>
          </a:bodyPr>
          <a:lstStyle/>
          <a:p>
            <a:pPr algn="ctr"/>
            <a:r>
              <a:rPr lang="es-PA" sz="2000" b="1" dirty="0">
                <a:latin typeface="+mj-lt"/>
              </a:rPr>
              <a:t>VISIÓN</a:t>
            </a:r>
          </a:p>
          <a:p>
            <a:pPr algn="ctr"/>
            <a:endParaRPr lang="es-PA" sz="2000" b="1" dirty="0">
              <a:latin typeface="+mj-lt"/>
            </a:endParaRPr>
          </a:p>
          <a:p>
            <a:pPr algn="just"/>
            <a:r>
              <a:rPr lang="es-MX" dirty="0"/>
              <a:t>Resarcir el daño causado al Estado, a través del ejercicio de medidas cautelares, sentencias firmes y la ejecución de las mismas, que reviertan los bienes (muebles e inmuebles) que ilícitamente le fueron sustraídos por los empleados y agentes de manejo de los bienes públicos.</a:t>
            </a:r>
            <a:endParaRPr lang="es-PA" dirty="0"/>
          </a:p>
        </p:txBody>
      </p:sp>
    </p:spTree>
    <p:extLst>
      <p:ext uri="{BB962C8B-B14F-4D97-AF65-F5344CB8AC3E}">
        <p14:creationId xmlns:p14="http://schemas.microsoft.com/office/powerpoint/2010/main" val="38319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11560" y="620688"/>
            <a:ext cx="8101488" cy="5788024"/>
          </a:xfrm>
          <a:prstGeom prst="rect">
            <a:avLst/>
          </a:prstGeom>
          <a:solidFill>
            <a:schemeClr val="bg1"/>
          </a:solid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marL="109728" indent="0" algn="just">
              <a:spcBef>
                <a:spcPts val="0"/>
              </a:spcBef>
              <a:buFont typeface="Wingdings 3"/>
              <a:buNone/>
            </a:pPr>
            <a:endParaRPr lang="es-MX" sz="1600" b="1" dirty="0">
              <a:latin typeface="+mj-lt"/>
              <a:cs typeface="Arial" panose="020B0604020202020204" pitchFamily="34" charset="0"/>
            </a:endParaRPr>
          </a:p>
          <a:p>
            <a:pPr marL="109728" indent="0" algn="just">
              <a:spcBef>
                <a:spcPts val="0"/>
              </a:spcBef>
              <a:buFont typeface="Wingdings 3"/>
              <a:buNone/>
            </a:pPr>
            <a:r>
              <a:rPr lang="es-MX" sz="1600" b="1" dirty="0">
                <a:cs typeface="Arial" panose="020B0604020202020204" pitchFamily="34" charset="0"/>
              </a:rPr>
              <a:t>META</a:t>
            </a:r>
          </a:p>
          <a:p>
            <a:pPr marL="109728" indent="0" algn="just">
              <a:spcBef>
                <a:spcPts val="0"/>
              </a:spcBef>
              <a:buFont typeface="Wingdings 3"/>
              <a:buNone/>
            </a:pPr>
            <a:endParaRPr lang="es-MX" sz="1400" b="1" dirty="0">
              <a:latin typeface="+mj-lt"/>
              <a:cs typeface="Arial" panose="020B0604020202020204" pitchFamily="34" charset="0"/>
            </a:endParaRPr>
          </a:p>
          <a:p>
            <a:pPr marL="109728" indent="0" algn="just">
              <a:spcBef>
                <a:spcPts val="0"/>
              </a:spcBef>
              <a:buNone/>
            </a:pPr>
            <a:r>
              <a:rPr lang="es-MX" sz="1600" dirty="0">
                <a:cs typeface="Arial" panose="020B0604020202020204" pitchFamily="34" charset="0"/>
              </a:rPr>
              <a:t>Impulsar, bajo las normas del debido proceso, el trámite de los </a:t>
            </a:r>
            <a:r>
              <a:rPr lang="es-MX" sz="1600" dirty="0">
                <a:solidFill>
                  <a:schemeClr val="tx1"/>
                </a:solidFill>
                <a:cs typeface="Arial" panose="020B0604020202020204" pitchFamily="34" charset="0"/>
              </a:rPr>
              <a:t>226</a:t>
            </a:r>
            <a:r>
              <a:rPr lang="es-MX" sz="1600" dirty="0">
                <a:cs typeface="Arial" panose="020B0604020202020204" pitchFamily="34" charset="0"/>
              </a:rPr>
              <a:t> procesos patrimoniales, que totalizan una posible lesión patrimonial al Estado por el orden de B/.221,874,783.13, y vinculan a 3,798 personas, con el propósito de recuperar la mayor cantidad de fondos públicos, malversados o sustraídos por agentes o empleados de manejo.</a:t>
            </a:r>
            <a:r>
              <a:rPr lang="es-MX" sz="1600" dirty="0"/>
              <a:t> </a:t>
            </a:r>
          </a:p>
          <a:p>
            <a:pPr marL="109728" indent="0" algn="just">
              <a:spcBef>
                <a:spcPts val="0"/>
              </a:spcBef>
              <a:buNone/>
            </a:pPr>
            <a:endParaRPr lang="es-MX" sz="1400" dirty="0"/>
          </a:p>
          <a:p>
            <a:pPr marL="109728" indent="0" algn="just">
              <a:spcBef>
                <a:spcPts val="0"/>
              </a:spcBef>
              <a:buNone/>
            </a:pPr>
            <a:endParaRPr lang="es-MX" sz="1400" dirty="0">
              <a:latin typeface="+mj-lt"/>
            </a:endParaRPr>
          </a:p>
          <a:p>
            <a:pPr marL="109728" indent="0" algn="just">
              <a:spcBef>
                <a:spcPts val="0"/>
              </a:spcBef>
              <a:buNone/>
            </a:pPr>
            <a:endParaRPr lang="es-PA" sz="1400" dirty="0">
              <a:latin typeface="+mj-lt"/>
            </a:endParaRPr>
          </a:p>
          <a:p>
            <a:pPr marL="109728" indent="0" algn="just">
              <a:spcBef>
                <a:spcPts val="0"/>
              </a:spcBef>
              <a:buFont typeface="Wingdings 3"/>
              <a:buNone/>
            </a:pPr>
            <a:r>
              <a:rPr lang="es-PA" sz="1600" b="1" dirty="0">
                <a:cs typeface="Arial" panose="020B0604020202020204" pitchFamily="34" charset="0"/>
              </a:rPr>
              <a:t>JUSTICIA PATRIMONIAL</a:t>
            </a:r>
          </a:p>
          <a:p>
            <a:pPr marL="109728" indent="0" algn="just">
              <a:spcBef>
                <a:spcPts val="0"/>
              </a:spcBef>
              <a:buFont typeface="Wingdings 3"/>
              <a:buNone/>
            </a:pPr>
            <a:endParaRPr lang="es-PA" sz="1400" dirty="0">
              <a:latin typeface="+mj-lt"/>
              <a:cs typeface="Arial" panose="020B0604020202020204" pitchFamily="34" charset="0"/>
            </a:endParaRPr>
          </a:p>
          <a:p>
            <a:pPr marL="0" indent="0" algn="just">
              <a:spcBef>
                <a:spcPts val="0"/>
              </a:spcBef>
              <a:buNone/>
            </a:pPr>
            <a:r>
              <a:rPr lang="es-PA" sz="1600" dirty="0">
                <a:latin typeface="+mj-lt"/>
              </a:rPr>
              <a:t>   </a:t>
            </a:r>
            <a:r>
              <a:rPr lang="es-PA" sz="1600" dirty="0"/>
              <a:t>Promover reformas a la Ley 67 de 2008, para: </a:t>
            </a:r>
          </a:p>
          <a:p>
            <a:pPr marL="0" indent="0" algn="just">
              <a:spcBef>
                <a:spcPts val="0"/>
              </a:spcBef>
              <a:buNone/>
            </a:pPr>
            <a:endParaRPr lang="es-ES_tradnl" sz="1600" dirty="0"/>
          </a:p>
          <a:p>
            <a:pPr algn="just">
              <a:spcBef>
                <a:spcPts val="0"/>
              </a:spcBef>
              <a:buClrTx/>
              <a:buFont typeface="Arial" panose="020B0604020202020204" pitchFamily="34" charset="0"/>
              <a:buChar char="•"/>
            </a:pPr>
            <a:r>
              <a:rPr lang="es-PA" sz="1600" dirty="0"/>
              <a:t>Implementar la jurisdicción coactiva, al ejecutar el Tribunal de Cuentas sus sentencias, se hace presupuestariamente independiente, en cumplimiento a lo dispuesto en el artículo 5 de la referida ley.</a:t>
            </a:r>
          </a:p>
          <a:p>
            <a:pPr algn="just">
              <a:spcBef>
                <a:spcPts val="0"/>
              </a:spcBef>
              <a:buClrTx/>
              <a:buFont typeface="Arial" panose="020B0604020202020204" pitchFamily="34" charset="0"/>
              <a:buChar char="•"/>
            </a:pPr>
            <a:r>
              <a:rPr lang="es-PA" sz="1600" dirty="0"/>
              <a:t>Aumentar a 20 años, la prescripción de la acción que se ejerce en los procesos patrimoniales. </a:t>
            </a:r>
          </a:p>
          <a:p>
            <a:pPr algn="just">
              <a:spcBef>
                <a:spcPts val="0"/>
              </a:spcBef>
              <a:buClrTx/>
              <a:buFont typeface="Arial" panose="020B0604020202020204" pitchFamily="34" charset="0"/>
              <a:buChar char="•"/>
            </a:pPr>
            <a:r>
              <a:rPr lang="es-PA" sz="1600" dirty="0"/>
              <a:t> Implementar el proceso oral en todos los procesos patrimoniales.</a:t>
            </a:r>
          </a:p>
          <a:p>
            <a:pPr algn="just">
              <a:spcBef>
                <a:spcPts val="0"/>
              </a:spcBef>
              <a:buClrTx/>
              <a:buFont typeface="Arial" panose="020B0604020202020204" pitchFamily="34" charset="0"/>
              <a:buChar char="•"/>
            </a:pPr>
            <a:r>
              <a:rPr lang="es-PA" sz="1600" dirty="0"/>
              <a:t> Extender los términos de la etapa de investigación.</a:t>
            </a:r>
          </a:p>
          <a:p>
            <a:pPr algn="just">
              <a:spcBef>
                <a:spcPts val="0"/>
              </a:spcBef>
              <a:buClrTx/>
              <a:buFont typeface="Arial" panose="020B0604020202020204" pitchFamily="34" charset="0"/>
              <a:buChar char="•"/>
            </a:pPr>
            <a:r>
              <a:rPr lang="es-PA" sz="1600" dirty="0"/>
              <a:t> Crear la causa compleja, para los expedientes que así lo requieran.</a:t>
            </a:r>
          </a:p>
          <a:p>
            <a:pPr algn="just">
              <a:spcBef>
                <a:spcPts val="0"/>
              </a:spcBef>
              <a:buClrTx/>
              <a:buFont typeface="Arial" panose="020B0604020202020204" pitchFamily="34" charset="0"/>
              <a:buChar char="•"/>
            </a:pPr>
            <a:r>
              <a:rPr lang="es-PA" sz="1600" dirty="0"/>
              <a:t>Garantizar que los procesos patrimoniales se tramiten con celeridad, cumpliendo con las  reglas del debido proceso. </a:t>
            </a:r>
          </a:p>
          <a:p>
            <a:pPr marL="358775" indent="-358775" algn="just">
              <a:spcBef>
                <a:spcPts val="0"/>
              </a:spcBef>
            </a:pPr>
            <a:endParaRPr lang="es-PA" sz="1600" dirty="0">
              <a:latin typeface="+mj-lt"/>
            </a:endParaRPr>
          </a:p>
          <a:p>
            <a:pPr>
              <a:spcBef>
                <a:spcPts val="0"/>
              </a:spcBef>
            </a:pPr>
            <a:endParaRPr lang="es-PA" sz="1600" dirty="0"/>
          </a:p>
          <a:p>
            <a:pPr marL="109728" indent="0" algn="just">
              <a:spcBef>
                <a:spcPts val="0"/>
              </a:spcBef>
              <a:buFont typeface="Wingdings 3"/>
              <a:buNone/>
            </a:pPr>
            <a:endParaRPr lang="es-ES" sz="1600" dirty="0">
              <a:cs typeface="Arial" pitchFamily="34" charset="0"/>
            </a:endParaRPr>
          </a:p>
          <a:p>
            <a:pPr>
              <a:spcBef>
                <a:spcPts val="0"/>
              </a:spcBef>
              <a:buFont typeface="Wingdings 3"/>
              <a:buNone/>
            </a:pPr>
            <a:endParaRPr lang="es-ES" sz="1400" dirty="0">
              <a:cs typeface="Arial" pitchFamily="34" charset="0"/>
            </a:endParaRPr>
          </a:p>
          <a:p>
            <a:pPr marL="7938" indent="-7938" algn="just">
              <a:lnSpc>
                <a:spcPct val="120000"/>
              </a:lnSpc>
              <a:spcBef>
                <a:spcPts val="0"/>
              </a:spcBef>
              <a:buFont typeface="Wingdings 2" pitchFamily="18" charset="2"/>
              <a:buNone/>
              <a:defRPr/>
            </a:pPr>
            <a:endParaRPr lang="es-MX" sz="1400" dirty="0">
              <a:cs typeface="Arial" pitchFamily="34" charset="0"/>
            </a:endParaRPr>
          </a:p>
          <a:p>
            <a:pPr marL="7938" indent="-7938" algn="just">
              <a:lnSpc>
                <a:spcPct val="120000"/>
              </a:lnSpc>
              <a:spcBef>
                <a:spcPts val="0"/>
              </a:spcBef>
              <a:buFont typeface="Wingdings 2" pitchFamily="18" charset="2"/>
              <a:buNone/>
              <a:defRPr/>
            </a:pPr>
            <a:endParaRPr lang="es-MX" sz="1400" dirty="0"/>
          </a:p>
          <a:p>
            <a:pPr marL="7938" indent="-7938" algn="just">
              <a:lnSpc>
                <a:spcPct val="120000"/>
              </a:lnSpc>
              <a:spcBef>
                <a:spcPts val="0"/>
              </a:spcBef>
              <a:buFont typeface="Wingdings 2" pitchFamily="18" charset="2"/>
              <a:buNone/>
              <a:defRPr/>
            </a:pPr>
            <a:endParaRPr lang="es-ES" sz="1400" dirty="0"/>
          </a:p>
          <a:p>
            <a:pPr marL="7938" indent="-7938" algn="just">
              <a:lnSpc>
                <a:spcPct val="160000"/>
              </a:lnSpc>
              <a:spcBef>
                <a:spcPts val="0"/>
              </a:spcBef>
              <a:buFont typeface="Wingdings 2" pitchFamily="18" charset="2"/>
              <a:buNone/>
              <a:defRPr/>
            </a:pPr>
            <a:endParaRPr lang="es-MX" sz="1400" dirty="0"/>
          </a:p>
          <a:p>
            <a:pPr marL="7938" indent="-7938" algn="just">
              <a:lnSpc>
                <a:spcPct val="160000"/>
              </a:lnSpc>
              <a:spcBef>
                <a:spcPts val="0"/>
              </a:spcBef>
              <a:buFont typeface="Wingdings 2" pitchFamily="18" charset="2"/>
              <a:buNone/>
              <a:defRPr/>
            </a:pPr>
            <a:r>
              <a:rPr lang="es-MX" sz="1400" dirty="0"/>
              <a:t>		</a:t>
            </a:r>
          </a:p>
          <a:p>
            <a:pPr marL="7938" indent="-7938" algn="just">
              <a:lnSpc>
                <a:spcPct val="80000"/>
              </a:lnSpc>
              <a:spcBef>
                <a:spcPts val="0"/>
              </a:spcBef>
              <a:buFont typeface="Wingdings 2" pitchFamily="18" charset="2"/>
              <a:buNone/>
              <a:defRPr/>
            </a:pPr>
            <a:r>
              <a:rPr lang="es-MX" sz="1400" dirty="0"/>
              <a:t>	</a:t>
            </a:r>
            <a:r>
              <a:rPr lang="es-ES" sz="1400" dirty="0"/>
              <a:t>	</a:t>
            </a:r>
          </a:p>
          <a:p>
            <a:pPr marL="7938" indent="-7938" algn="just">
              <a:lnSpc>
                <a:spcPct val="80000"/>
              </a:lnSpc>
              <a:spcBef>
                <a:spcPts val="0"/>
              </a:spcBef>
              <a:buFont typeface="Wingdings 2" pitchFamily="18" charset="2"/>
              <a:buNone/>
              <a:defRPr/>
            </a:pPr>
            <a:r>
              <a:rPr lang="es-ES" sz="1400" dirty="0"/>
              <a:t> 	</a:t>
            </a:r>
          </a:p>
        </p:txBody>
      </p:sp>
      <p:grpSp>
        <p:nvGrpSpPr>
          <p:cNvPr id="2" name="Grupo 1"/>
          <p:cNvGrpSpPr/>
          <p:nvPr/>
        </p:nvGrpSpPr>
        <p:grpSpPr>
          <a:xfrm>
            <a:off x="0" y="0"/>
            <a:ext cx="719412" cy="6858000"/>
            <a:chOff x="0" y="0"/>
            <a:chExt cx="719412" cy="6858000"/>
          </a:xfrm>
        </p:grpSpPr>
        <p:sp>
          <p:nvSpPr>
            <p:cNvPr id="4" name="CuadroTexto 3"/>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CuadroTexto 5"/>
          <p:cNvSpPr txBox="1"/>
          <p:nvPr/>
        </p:nvSpPr>
        <p:spPr>
          <a:xfrm>
            <a:off x="2339752" y="260648"/>
            <a:ext cx="4896544" cy="400110"/>
          </a:xfrm>
          <a:prstGeom prst="rect">
            <a:avLst/>
          </a:prstGeom>
          <a:noFill/>
        </p:spPr>
        <p:txBody>
          <a:bodyPr wrap="square" rtlCol="0">
            <a:spAutoFit/>
          </a:bodyPr>
          <a:lstStyle/>
          <a:p>
            <a:pPr algn="ctr"/>
            <a:r>
              <a:rPr lang="es-ES" sz="2000" b="1" dirty="0">
                <a:latin typeface="+mj-lt"/>
              </a:rPr>
              <a:t>PLAN DE TRABAJO 2023</a:t>
            </a:r>
            <a:endParaRPr lang="es-PA" sz="2000" b="1" dirty="0">
              <a:latin typeface="+mj-lt"/>
            </a:endParaRPr>
          </a:p>
        </p:txBody>
      </p:sp>
    </p:spTree>
    <p:extLst>
      <p:ext uri="{BB962C8B-B14F-4D97-AF65-F5344CB8AC3E}">
        <p14:creationId xmlns:p14="http://schemas.microsoft.com/office/powerpoint/2010/main" val="283666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11560" y="188640"/>
            <a:ext cx="8388424" cy="6048672"/>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marL="109728" indent="0">
              <a:buNone/>
            </a:pPr>
            <a:endParaRPr lang="es-ES" sz="1600" b="1" dirty="0"/>
          </a:p>
          <a:p>
            <a:pPr marL="109728" indent="0" algn="just">
              <a:spcBef>
                <a:spcPts val="0"/>
              </a:spcBef>
              <a:buNone/>
            </a:pPr>
            <a:r>
              <a:rPr lang="es-ES" sz="1600" b="1" dirty="0"/>
              <a:t>CONSOLIDAR LA CAPACIDAD PRESUPUESTARIA Y FINANCIERA DEL TRIBUNAL DE CUENTAS</a:t>
            </a:r>
          </a:p>
          <a:p>
            <a:pPr marL="109728" indent="0">
              <a:buNone/>
            </a:pPr>
            <a:endParaRPr lang="es-PA" sz="1400" dirty="0"/>
          </a:p>
          <a:p>
            <a:pPr algn="just">
              <a:buClrTx/>
              <a:buFont typeface="Arial" panose="020B0604020202020204" pitchFamily="34" charset="0"/>
              <a:buChar char="•"/>
            </a:pPr>
            <a:r>
              <a:rPr lang="es-ES" sz="1600" dirty="0"/>
              <a:t>Continuar con la política de optimización y racionalización de los recursos disponibles de la Institución. </a:t>
            </a:r>
            <a:endParaRPr lang="es-PA" sz="1600" dirty="0"/>
          </a:p>
          <a:p>
            <a:pPr algn="just">
              <a:buClrTx/>
              <a:buFont typeface="Arial" panose="020B0604020202020204" pitchFamily="34" charset="0"/>
              <a:buChar char="•"/>
            </a:pPr>
            <a:r>
              <a:rPr lang="es-MX" sz="1600" dirty="0"/>
              <a:t>Reforzar las áreas administrativas y judiciales en su estructura funcional, desarrollando programas de capacitación del recurso humano y proveyéndolo de las herramientas necesarias para el logro de los objetivos y metas planteados.</a:t>
            </a:r>
            <a:endParaRPr lang="es-PA" sz="1600" dirty="0"/>
          </a:p>
          <a:p>
            <a:pPr algn="just">
              <a:buClrTx/>
              <a:buFont typeface="Arial" panose="020B0604020202020204" pitchFamily="34" charset="0"/>
              <a:buChar char="•"/>
            </a:pPr>
            <a:r>
              <a:rPr lang="es-MX" sz="1600" dirty="0"/>
              <a:t>Fortalecer los controles internos para que el uso de los bienes de la entidad se realice con absoluta transparencia y dentro de los principios de legalidad, eficiencia, eficacia, responsabilidad y economía.</a:t>
            </a:r>
            <a:endParaRPr lang="es-PA" sz="1600" dirty="0"/>
          </a:p>
          <a:p>
            <a:pPr algn="just"/>
            <a:endParaRPr lang="es-ES" sz="1600" dirty="0">
              <a:latin typeface="+mj-lt"/>
            </a:endParaRPr>
          </a:p>
          <a:p>
            <a:pPr algn="just"/>
            <a:endParaRPr lang="es-PA" sz="1600" dirty="0">
              <a:latin typeface="+mj-lt"/>
            </a:endParaRPr>
          </a:p>
          <a:p>
            <a:pPr marL="109728" indent="0" algn="just">
              <a:spcBef>
                <a:spcPts val="0"/>
              </a:spcBef>
              <a:buNone/>
            </a:pPr>
            <a:r>
              <a:rPr lang="es-ES" sz="1600" b="1" dirty="0"/>
              <a:t>FORTALECER LA CAPACIDAD TÉCNICA</a:t>
            </a:r>
          </a:p>
          <a:p>
            <a:pPr marL="109728" indent="0" algn="just">
              <a:spcBef>
                <a:spcPts val="0"/>
              </a:spcBef>
              <a:buNone/>
            </a:pPr>
            <a:endParaRPr lang="es-ES" sz="1600" b="1" dirty="0">
              <a:latin typeface="+mj-lt"/>
            </a:endParaRPr>
          </a:p>
          <a:p>
            <a:pPr lvl="0" algn="just">
              <a:buClrTx/>
              <a:buFont typeface="Arial" panose="020B0604020202020204" pitchFamily="34" charset="0"/>
              <a:buChar char="•"/>
            </a:pPr>
            <a:r>
              <a:rPr lang="es-ES" sz="1600" dirty="0"/>
              <a:t>Actualizar y mejorar los programas informáticos, conforme al programa gubernamental diseñado e implementado por la Autoridad de Innovación Gubernamental (AIG).</a:t>
            </a:r>
            <a:endParaRPr lang="es-PA" sz="1600" dirty="0"/>
          </a:p>
          <a:p>
            <a:pPr algn="just">
              <a:buClrTx/>
              <a:buFont typeface="Arial" panose="020B0604020202020204" pitchFamily="34" charset="0"/>
              <a:buChar char="•"/>
            </a:pPr>
            <a:r>
              <a:rPr lang="es-ES" sz="1600" dirty="0"/>
              <a:t>Facilitar las herramientas tecnológicas de información, acorde a las nuevas tendencias tecnológicas y la modalidad virtual, para facilitar al usuario interno y a la ciudadanía en general, el acceso a los programas y acciones que adelanta el Tribunal de Cuentas.</a:t>
            </a:r>
            <a:endParaRPr lang="es-PA" sz="1600" dirty="0"/>
          </a:p>
          <a:p>
            <a:pPr algn="just">
              <a:buClrTx/>
              <a:buFont typeface="Arial" panose="020B0604020202020204" pitchFamily="34" charset="0"/>
              <a:buChar char="•"/>
            </a:pPr>
            <a:r>
              <a:rPr lang="es-ES" sz="1600" dirty="0"/>
              <a:t>Desarrollar e implementar, a corto plazo, el programa para el manejo de mensajería digital y desarrollo de gestor documental, aplicable a nuestras actividades judiciales y administrativas.</a:t>
            </a:r>
          </a:p>
          <a:p>
            <a:pPr algn="just">
              <a:spcBef>
                <a:spcPts val="0"/>
              </a:spcBef>
            </a:pPr>
            <a:endParaRPr lang="es-PA" sz="1600" dirty="0">
              <a:latin typeface="+mj-lt"/>
            </a:endParaRPr>
          </a:p>
          <a:p>
            <a:pPr marL="7938" indent="-7938" algn="just">
              <a:lnSpc>
                <a:spcPct val="120000"/>
              </a:lnSpc>
              <a:buFont typeface="Wingdings 2" pitchFamily="18" charset="2"/>
              <a:buNone/>
              <a:defRPr/>
            </a:pPr>
            <a:endParaRPr lang="es-ES" sz="1600" dirty="0">
              <a:latin typeface="Bookman Old Style" pitchFamily="18" charset="0"/>
            </a:endParaRPr>
          </a:p>
          <a:p>
            <a:pPr marL="7938" indent="-7938" algn="just">
              <a:lnSpc>
                <a:spcPct val="160000"/>
              </a:lnSpc>
              <a:buFont typeface="Wingdings 2" pitchFamily="18" charset="2"/>
              <a:buNone/>
              <a:defRPr/>
            </a:pPr>
            <a:endParaRPr lang="es-MX" sz="1800" dirty="0">
              <a:latin typeface="Bookman Old Style" pitchFamily="18" charset="0"/>
            </a:endParaRPr>
          </a:p>
          <a:p>
            <a:pPr marL="7938" indent="-7938" algn="just">
              <a:lnSpc>
                <a:spcPct val="160000"/>
              </a:lnSpc>
              <a:buFont typeface="Wingdings 2" pitchFamily="18" charset="2"/>
              <a:buNone/>
              <a:defRPr/>
            </a:pPr>
            <a:r>
              <a:rPr lang="es-MX" sz="1800" dirty="0">
                <a:latin typeface="Bookman Old Style" pitchFamily="18" charset="0"/>
              </a:rPr>
              <a:t>		</a:t>
            </a:r>
          </a:p>
          <a:p>
            <a:pPr marL="7938" indent="-7938" algn="just">
              <a:lnSpc>
                <a:spcPct val="80000"/>
              </a:lnSpc>
              <a:buFont typeface="Wingdings 2" pitchFamily="18" charset="2"/>
              <a:buNone/>
              <a:defRPr/>
            </a:pPr>
            <a:r>
              <a:rPr lang="es-MX" sz="1800" dirty="0">
                <a:latin typeface="Bookman Old Style" pitchFamily="18" charset="0"/>
              </a:rPr>
              <a:t>	</a:t>
            </a:r>
            <a:r>
              <a:rPr lang="es-ES" sz="1800" dirty="0">
                <a:latin typeface="Bookman Old Style" pitchFamily="18" charset="0"/>
              </a:rPr>
              <a:t>	</a:t>
            </a:r>
          </a:p>
          <a:p>
            <a:pPr marL="7938" indent="-7938" algn="just">
              <a:lnSpc>
                <a:spcPct val="80000"/>
              </a:lnSpc>
              <a:buFont typeface="Wingdings 2" pitchFamily="18" charset="2"/>
              <a:buNone/>
              <a:defRPr/>
            </a:pPr>
            <a:r>
              <a:rPr lang="es-ES" sz="1800" dirty="0">
                <a:latin typeface="Bookman Old Style" pitchFamily="18" charset="0"/>
              </a:rPr>
              <a:t> 	</a:t>
            </a:r>
          </a:p>
        </p:txBody>
      </p:sp>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0555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83568" y="188640"/>
            <a:ext cx="8317084" cy="6857999"/>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marL="109728" indent="0" algn="just">
              <a:spcBef>
                <a:spcPts val="0"/>
              </a:spcBef>
              <a:buNone/>
            </a:pPr>
            <a:endParaRPr lang="es-PA" sz="1400" b="1" dirty="0"/>
          </a:p>
          <a:p>
            <a:pPr marL="109728" indent="0" algn="ctr">
              <a:spcBef>
                <a:spcPts val="0"/>
              </a:spcBef>
              <a:buNone/>
            </a:pPr>
            <a:r>
              <a:rPr lang="es-PA" sz="1800" b="1" dirty="0"/>
              <a:t>RECURSOS HUMANOS  </a:t>
            </a:r>
          </a:p>
          <a:p>
            <a:pPr marL="109728" indent="0" algn="just">
              <a:spcBef>
                <a:spcPts val="0"/>
              </a:spcBef>
              <a:buNone/>
            </a:pPr>
            <a:endParaRPr lang="es-PA" sz="1600" b="1" dirty="0">
              <a:latin typeface="+mj-lt"/>
            </a:endParaRPr>
          </a:p>
          <a:p>
            <a:pPr marL="109728" indent="0" algn="just">
              <a:spcBef>
                <a:spcPts val="0"/>
              </a:spcBef>
              <a:buNone/>
            </a:pPr>
            <a:r>
              <a:rPr lang="es-ES" sz="1600" b="1" dirty="0"/>
              <a:t>Estructura organizativa</a:t>
            </a:r>
            <a:endParaRPr lang="es-PA" sz="1600" b="1" dirty="0"/>
          </a:p>
          <a:p>
            <a:pPr algn="just">
              <a:buClrTx/>
              <a:buFont typeface="Arial" panose="020B0604020202020204" pitchFamily="34" charset="0"/>
              <a:buChar char="•"/>
            </a:pPr>
            <a:r>
              <a:rPr lang="es-ES" sz="1500" dirty="0"/>
              <a:t>Revisar y modificar la estructura vigente, acorde al actual funcionamiento del Tribunal de Cuentas.</a:t>
            </a:r>
          </a:p>
          <a:p>
            <a:pPr marL="109728" indent="0" algn="just">
              <a:buNone/>
            </a:pPr>
            <a:endParaRPr lang="es-PA" sz="1400" dirty="0">
              <a:latin typeface="+mj-lt"/>
            </a:endParaRPr>
          </a:p>
          <a:p>
            <a:pPr marL="109728" indent="0" algn="just">
              <a:buNone/>
            </a:pPr>
            <a:r>
              <a:rPr lang="es-ES" sz="1600" dirty="0">
                <a:latin typeface="+mj-lt"/>
              </a:rPr>
              <a:t> </a:t>
            </a:r>
            <a:r>
              <a:rPr lang="es-ES" sz="1600" b="1" dirty="0"/>
              <a:t>Carrera Judicial</a:t>
            </a:r>
            <a:endParaRPr lang="es-PA" sz="1600" b="1" dirty="0"/>
          </a:p>
          <a:p>
            <a:pPr algn="just">
              <a:buClrTx/>
              <a:buFont typeface="Arial" panose="020B0604020202020204" pitchFamily="34" charset="0"/>
              <a:buChar char="•"/>
            </a:pPr>
            <a:r>
              <a:rPr lang="es-ES" sz="1500" dirty="0"/>
              <a:t>Promover la implementación de la carrera judicial, alentando la formación y actualización académica de nuestro recurso humano y garantizando la estabilidad del servidor público, basada en el desempeño y la eficiencia en el servicio que presta.</a:t>
            </a:r>
            <a:endParaRPr lang="es-PA" sz="1500" dirty="0"/>
          </a:p>
          <a:p>
            <a:pPr algn="just">
              <a:buClrTx/>
              <a:buFont typeface="Arial" panose="020B0604020202020204" pitchFamily="34" charset="0"/>
              <a:buChar char="•"/>
            </a:pPr>
            <a:r>
              <a:rPr lang="es-ES" sz="1500" dirty="0"/>
              <a:t>Fomentar la implementación a corto plazo del sistema de evaluación del desempeño del personal.</a:t>
            </a:r>
          </a:p>
          <a:p>
            <a:pPr marL="109728" indent="0" algn="just">
              <a:buNone/>
            </a:pPr>
            <a:endParaRPr lang="es-ES" sz="1400" dirty="0">
              <a:latin typeface="+mj-lt"/>
            </a:endParaRPr>
          </a:p>
          <a:p>
            <a:pPr marL="109728" indent="0" algn="just">
              <a:buNone/>
            </a:pPr>
            <a:r>
              <a:rPr lang="es-PA" sz="1600" b="1" dirty="0">
                <a:latin typeface="+mj-lt"/>
              </a:rPr>
              <a:t> </a:t>
            </a:r>
            <a:r>
              <a:rPr lang="es-ES" sz="1600" b="1" dirty="0">
                <a:latin typeface="+mj-lt"/>
              </a:rPr>
              <a:t> </a:t>
            </a:r>
            <a:r>
              <a:rPr lang="es-ES" sz="1600" b="1" dirty="0"/>
              <a:t>Capacitación</a:t>
            </a:r>
            <a:endParaRPr lang="es-PA" sz="1600" b="1" dirty="0"/>
          </a:p>
          <a:p>
            <a:pPr algn="just">
              <a:buClrTx/>
              <a:buFont typeface="Arial" panose="020B0604020202020204" pitchFamily="34" charset="0"/>
              <a:buChar char="•"/>
            </a:pPr>
            <a:r>
              <a:rPr lang="es-ES" sz="1500" dirty="0"/>
              <a:t>Impulsar las capacitaciones virtuales y presenciales en beneficio del personal, en todos los niveles funcionales, aprovechando los beneficios que se derivan de los acuerdos, convenios interinstitucionales con entes educativos nacionales e internacionales, suscritos con el objeto de viabilizar el intercambio académico y de asistencia técnica.</a:t>
            </a:r>
            <a:endParaRPr lang="es-PA" sz="1500" dirty="0"/>
          </a:p>
          <a:p>
            <a:pPr algn="just">
              <a:buClrTx/>
              <a:buFont typeface="Arial" panose="020B0604020202020204" pitchFamily="34" charset="0"/>
              <a:buChar char="•"/>
            </a:pPr>
            <a:r>
              <a:rPr lang="es-ES" sz="1500" dirty="0"/>
              <a:t>Continuar con los </a:t>
            </a:r>
            <a:r>
              <a:rPr lang="es-MX" sz="1500" dirty="0"/>
              <a:t>programas de capacitación interinstitucional y ciudadana a nivel nacional, con el propósito de divulgar las consecuencias jurídicas del mal uso de los bienes del Estado, en virtud de lo dispuesto en la Ley 67 de 2008 que desarrolla la jurisdicción de cuentas, crea el Tribunal de Cuentas y lo faculta para juzgar, a través de los procesos patrimoniales, y recuperar los bienes estatales malversados por los agentes o los funcionarios de manejo.</a:t>
            </a:r>
            <a:endParaRPr lang="es-PA" sz="1500" b="1" dirty="0"/>
          </a:p>
        </p:txBody>
      </p:sp>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14864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83568" y="260648"/>
            <a:ext cx="7895276" cy="3429000"/>
          </a:xfrm>
          <a:prstGeom prst="rect">
            <a:avLst/>
          </a:prstGeom>
          <a:noFill/>
          <a:ln w="55000" cap="flat" cmpd="thickThin" algn="ctr">
            <a:noFill/>
            <a:prstDash val="solid"/>
          </a:ln>
        </p:spPr>
        <p:style>
          <a:lnRef idx="2">
            <a:schemeClr val="accent3"/>
          </a:lnRef>
          <a:fillRef idx="1">
            <a:schemeClr val="lt1"/>
          </a:fillRef>
          <a:effectRef idx="0">
            <a:schemeClr val="accent3"/>
          </a:effectRef>
          <a:fontRef idx="minor">
            <a:schemeClr val="dk1"/>
          </a:fontRef>
        </p:style>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endParaRPr lang="es-ES" sz="1400" b="1" dirty="0"/>
          </a:p>
          <a:p>
            <a:pPr marL="7938" indent="-7938" algn="just">
              <a:lnSpc>
                <a:spcPct val="120000"/>
              </a:lnSpc>
              <a:buFont typeface="Wingdings 2" pitchFamily="18" charset="2"/>
              <a:buNone/>
              <a:defRPr/>
            </a:pPr>
            <a:endParaRPr lang="es-MX" sz="1800" dirty="0">
              <a:latin typeface="Bookman Old Style" pitchFamily="18" charset="0"/>
            </a:endParaRPr>
          </a:p>
          <a:p>
            <a:pPr marL="109538" indent="0" algn="just">
              <a:spcBef>
                <a:spcPts val="0"/>
              </a:spcBef>
              <a:buNone/>
            </a:pPr>
            <a:r>
              <a:rPr lang="es-PA" sz="1600" b="1" dirty="0"/>
              <a:t>INFRAESTRUCTURA</a:t>
            </a:r>
          </a:p>
          <a:p>
            <a:pPr marL="109538" indent="0" algn="just">
              <a:spcBef>
                <a:spcPts val="0"/>
              </a:spcBef>
              <a:buNone/>
            </a:pPr>
            <a:endParaRPr lang="es-PA" sz="1400" b="1" dirty="0"/>
          </a:p>
          <a:p>
            <a:pPr lvl="0" algn="just">
              <a:buClrTx/>
              <a:buFont typeface="Arial" panose="020B0604020202020204" pitchFamily="34" charset="0"/>
              <a:buChar char="•"/>
            </a:pPr>
            <a:r>
              <a:rPr lang="es-PA" sz="1600" dirty="0"/>
              <a:t>Procurar la reubicación de la sede de las oficinas del Tribunal de Cuentas, a un edificio propio, ya sea  construido en predio donado por la ARI o a un edificio donado por algún ente estatal, en procura del espacio físico, la seguridad estructural y las comodidades que demanda la dignidad de este Tribunal y sus colaboradores.  </a:t>
            </a:r>
            <a:endParaRPr lang="es-PA" sz="1600" b="1" dirty="0"/>
          </a:p>
          <a:p>
            <a:pPr algn="just">
              <a:buClrTx/>
              <a:buFont typeface="Arial" panose="020B0604020202020204" pitchFamily="34" charset="0"/>
              <a:buChar char="•"/>
            </a:pPr>
            <a:r>
              <a:rPr lang="es-PA" sz="1600" dirty="0"/>
              <a:t> Promover la instalación de las oficinas regionales.</a:t>
            </a:r>
            <a:endParaRPr lang="es-PA" sz="1600" b="1" dirty="0"/>
          </a:p>
          <a:p>
            <a:pPr marL="7938" indent="-7938" algn="just">
              <a:lnSpc>
                <a:spcPct val="120000"/>
              </a:lnSpc>
              <a:buFont typeface="Wingdings 2" pitchFamily="18" charset="2"/>
              <a:buNone/>
              <a:defRPr/>
            </a:pPr>
            <a:endParaRPr lang="es-MX" sz="2000" dirty="0">
              <a:latin typeface="+mj-lt"/>
            </a:endParaRPr>
          </a:p>
          <a:p>
            <a:pPr marL="7938" indent="-7938" algn="just">
              <a:lnSpc>
                <a:spcPct val="120000"/>
              </a:lnSpc>
              <a:buFont typeface="Wingdings 2" pitchFamily="18" charset="2"/>
              <a:buNone/>
              <a:defRPr/>
            </a:pPr>
            <a:endParaRPr lang="es-ES" sz="1800" dirty="0">
              <a:latin typeface="Bookman Old Style" pitchFamily="18" charset="0"/>
            </a:endParaRPr>
          </a:p>
          <a:p>
            <a:pPr marL="7938" indent="-7938" algn="just">
              <a:lnSpc>
                <a:spcPct val="160000"/>
              </a:lnSpc>
              <a:buFont typeface="Wingdings 2" pitchFamily="18" charset="2"/>
              <a:buNone/>
              <a:defRPr/>
            </a:pPr>
            <a:endParaRPr lang="es-MX" sz="1800" dirty="0">
              <a:latin typeface="Bookman Old Style" pitchFamily="18" charset="0"/>
            </a:endParaRPr>
          </a:p>
          <a:p>
            <a:pPr marL="7938" indent="-7938" algn="just">
              <a:lnSpc>
                <a:spcPct val="160000"/>
              </a:lnSpc>
              <a:buFont typeface="Wingdings 2" pitchFamily="18" charset="2"/>
              <a:buNone/>
              <a:defRPr/>
            </a:pPr>
            <a:r>
              <a:rPr lang="es-MX" sz="1800" dirty="0">
                <a:latin typeface="Bookman Old Style" pitchFamily="18" charset="0"/>
              </a:rPr>
              <a:t>		</a:t>
            </a:r>
          </a:p>
          <a:p>
            <a:pPr marL="7938" indent="-7938" algn="just">
              <a:lnSpc>
                <a:spcPct val="80000"/>
              </a:lnSpc>
              <a:buFont typeface="Wingdings 2" pitchFamily="18" charset="2"/>
              <a:buNone/>
              <a:defRPr/>
            </a:pPr>
            <a:r>
              <a:rPr lang="es-MX" sz="1800" dirty="0">
                <a:latin typeface="Bookman Old Style" pitchFamily="18" charset="0"/>
              </a:rPr>
              <a:t>	</a:t>
            </a:r>
            <a:r>
              <a:rPr lang="es-ES" sz="1800" dirty="0">
                <a:latin typeface="Bookman Old Style" pitchFamily="18" charset="0"/>
              </a:rPr>
              <a:t>	</a:t>
            </a:r>
          </a:p>
          <a:p>
            <a:pPr marL="7938" indent="-7938" algn="just">
              <a:lnSpc>
                <a:spcPct val="80000"/>
              </a:lnSpc>
              <a:buFont typeface="Wingdings 2" pitchFamily="18" charset="2"/>
              <a:buNone/>
              <a:defRPr/>
            </a:pPr>
            <a:r>
              <a:rPr lang="es-ES" sz="1800" dirty="0">
                <a:latin typeface="Bookman Old Style" pitchFamily="18" charset="0"/>
              </a:rPr>
              <a:t> 	</a:t>
            </a:r>
          </a:p>
        </p:txBody>
      </p:sp>
      <p:grpSp>
        <p:nvGrpSpPr>
          <p:cNvPr id="4" name="Grupo 3"/>
          <p:cNvGrpSpPr/>
          <p:nvPr/>
        </p:nvGrpSpPr>
        <p:grpSpPr>
          <a:xfrm>
            <a:off x="0" y="0"/>
            <a:ext cx="719412" cy="6858000"/>
            <a:chOff x="0" y="0"/>
            <a:chExt cx="719412" cy="6858000"/>
          </a:xfrm>
        </p:grpSpPr>
        <p:sp>
          <p:nvSpPr>
            <p:cNvPr id="5" name="CuadroTexto 4"/>
            <p:cNvSpPr txBox="1"/>
            <p:nvPr/>
          </p:nvSpPr>
          <p:spPr>
            <a:xfrm>
              <a:off x="0" y="0"/>
              <a:ext cx="719412" cy="6858000"/>
            </a:xfrm>
            <a:prstGeom prst="rect">
              <a:avLst/>
            </a:prstGeom>
            <a:solidFill>
              <a:schemeClr val="tx2">
                <a:lumMod val="60000"/>
                <a:lumOff val="40000"/>
              </a:schemeClr>
            </a:solidFill>
          </p:spPr>
          <p:txBody>
            <a:bodyPr wrap="square" rtlCol="0">
              <a:spAutoFit/>
            </a:bodyPr>
            <a:lstStyle/>
            <a:p>
              <a:endParaRPr lang="es-PA"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84982"/>
              <a:ext cx="719412" cy="473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322370000"/>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15748</TotalTime>
  <Words>2003</Words>
  <Application>Microsoft Office PowerPoint</Application>
  <PresentationFormat>Presentación en pantalla (4:3)</PresentationFormat>
  <Paragraphs>393</Paragraphs>
  <Slides>31</Slides>
  <Notes>4</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31</vt:i4>
      </vt:variant>
    </vt:vector>
  </HeadingPairs>
  <TitlesOfParts>
    <vt:vector size="43" baseType="lpstr">
      <vt:lpstr>Algerian</vt:lpstr>
      <vt:lpstr>Arial</vt:lpstr>
      <vt:lpstr>Arial Black</vt:lpstr>
      <vt:lpstr>Bookman Old Style</vt:lpstr>
      <vt:lpstr>Calibri</vt:lpstr>
      <vt:lpstr>Calibri Light</vt:lpstr>
      <vt:lpstr>Cascadia Code Light</vt:lpstr>
      <vt:lpstr>Times New Roman</vt:lpstr>
      <vt:lpstr>Wingdings</vt:lpstr>
      <vt:lpstr>Wingdings 2</vt:lpstr>
      <vt:lpstr>Wingdings 3</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ANTEPROYECTO  DE  PRESUPUESTO  2012</dc:title>
  <dc:creator>vosorio</dc:creator>
  <cp:lastModifiedBy>Justina Perez</cp:lastModifiedBy>
  <cp:revision>1331</cp:revision>
  <cp:lastPrinted>2022-08-22T13:49:06Z</cp:lastPrinted>
  <dcterms:created xsi:type="dcterms:W3CDTF">2011-07-26T13:44:50Z</dcterms:created>
  <dcterms:modified xsi:type="dcterms:W3CDTF">2022-08-22T14:37:37Z</dcterms:modified>
</cp:coreProperties>
</file>