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840" r:id="rId4"/>
  </p:sldMasterIdLst>
  <p:notesMasterIdLst>
    <p:notesMasterId r:id="rId39"/>
  </p:notesMasterIdLst>
  <p:handoutMasterIdLst>
    <p:handoutMasterId r:id="rId40"/>
  </p:handoutMasterIdLst>
  <p:sldIdLst>
    <p:sldId id="256" r:id="rId5"/>
    <p:sldId id="257" r:id="rId6"/>
    <p:sldId id="279" r:id="rId7"/>
    <p:sldId id="288" r:id="rId8"/>
    <p:sldId id="313" r:id="rId9"/>
    <p:sldId id="281" r:id="rId10"/>
    <p:sldId id="304" r:id="rId11"/>
    <p:sldId id="308" r:id="rId12"/>
    <p:sldId id="282" r:id="rId13"/>
    <p:sldId id="307" r:id="rId14"/>
    <p:sldId id="283" r:id="rId15"/>
    <p:sldId id="309" r:id="rId16"/>
    <p:sldId id="284" r:id="rId17"/>
    <p:sldId id="310" r:id="rId18"/>
    <p:sldId id="305" r:id="rId19"/>
    <p:sldId id="306" r:id="rId20"/>
    <p:sldId id="285" r:id="rId21"/>
    <p:sldId id="298" r:id="rId22"/>
    <p:sldId id="301" r:id="rId23"/>
    <p:sldId id="300" r:id="rId24"/>
    <p:sldId id="311" r:id="rId25"/>
    <p:sldId id="299" r:id="rId26"/>
    <p:sldId id="312" r:id="rId27"/>
    <p:sldId id="289" r:id="rId28"/>
    <p:sldId id="294" r:id="rId29"/>
    <p:sldId id="296" r:id="rId30"/>
    <p:sldId id="290" r:id="rId31"/>
    <p:sldId id="315" r:id="rId32"/>
    <p:sldId id="316" r:id="rId33"/>
    <p:sldId id="317" r:id="rId34"/>
    <p:sldId id="318" r:id="rId35"/>
    <p:sldId id="319" r:id="rId36"/>
    <p:sldId id="320" r:id="rId37"/>
    <p:sldId id="314" r:id="rId38"/>
  </p:sldIdLst>
  <p:sldSz cx="12192000" cy="6858000"/>
  <p:notesSz cx="7010400" cy="9296400"/>
  <p:defaultTextStyle>
    <a:defPPr rtl="0">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Estilo temático 1 - Énfasis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6230" autoAdjust="0"/>
  </p:normalViewPr>
  <p:slideViewPr>
    <p:cSldViewPr snapToGrid="0">
      <p:cViewPr varScale="1">
        <p:scale>
          <a:sx n="114" d="100"/>
          <a:sy n="114" d="100"/>
        </p:scale>
        <p:origin x="438" y="108"/>
      </p:cViewPr>
      <p:guideLst/>
    </p:cSldViewPr>
  </p:slideViewPr>
  <p:notesTextViewPr>
    <p:cViewPr>
      <p:scale>
        <a:sx n="1" d="1"/>
        <a:sy n="1" d="1"/>
      </p:scale>
      <p:origin x="0" y="0"/>
    </p:cViewPr>
  </p:notesTextViewPr>
  <p:notesViewPr>
    <p:cSldViewPr snapToGrid="0">
      <p:cViewPr varScale="1">
        <p:scale>
          <a:sx n="77" d="100"/>
          <a:sy n="77" d="100"/>
        </p:scale>
        <p:origin x="3912" y="11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A26C0D48-5544-4D1E-92ED-7D29602D5AD0}"/>
              </a:ext>
            </a:extLst>
          </p:cNvPr>
          <p:cNvSpPr>
            <a:spLocks noGrp="1"/>
          </p:cNvSpPr>
          <p:nvPr>
            <p:ph type="hdr" sz="quarter"/>
          </p:nvPr>
        </p:nvSpPr>
        <p:spPr>
          <a:xfrm>
            <a:off x="0" y="0"/>
            <a:ext cx="3037840" cy="466434"/>
          </a:xfrm>
          <a:prstGeom prst="rect">
            <a:avLst/>
          </a:prstGeom>
        </p:spPr>
        <p:txBody>
          <a:bodyPr vert="horz" lIns="93170" tIns="46586" rIns="93170" bIns="46586" rtlCol="0"/>
          <a:lstStyle>
            <a:lvl1pPr algn="l">
              <a:defRPr sz="1200"/>
            </a:lvl1pPr>
          </a:lstStyle>
          <a:p>
            <a:pPr rtl="0"/>
            <a:endParaRPr lang="es-ES"/>
          </a:p>
        </p:txBody>
      </p:sp>
      <p:sp>
        <p:nvSpPr>
          <p:cNvPr id="3" name="Marcador de posición de fecha 2">
            <a:extLst>
              <a:ext uri="{FF2B5EF4-FFF2-40B4-BE49-F238E27FC236}">
                <a16:creationId xmlns:a16="http://schemas.microsoft.com/office/drawing/2014/main" id="{5A546F38-6843-4BA4-9087-99FDAC13681F}"/>
              </a:ext>
            </a:extLst>
          </p:cNvPr>
          <p:cNvSpPr>
            <a:spLocks noGrp="1"/>
          </p:cNvSpPr>
          <p:nvPr>
            <p:ph type="dt" sz="quarter" idx="1"/>
          </p:nvPr>
        </p:nvSpPr>
        <p:spPr>
          <a:xfrm>
            <a:off x="3970938" y="0"/>
            <a:ext cx="3037840" cy="466434"/>
          </a:xfrm>
          <a:prstGeom prst="rect">
            <a:avLst/>
          </a:prstGeom>
        </p:spPr>
        <p:txBody>
          <a:bodyPr vert="horz" lIns="93170" tIns="46586" rIns="93170" bIns="46586" rtlCol="0"/>
          <a:lstStyle>
            <a:lvl1pPr algn="r">
              <a:defRPr sz="1200"/>
            </a:lvl1pPr>
          </a:lstStyle>
          <a:p>
            <a:pPr rtl="0"/>
            <a:fld id="{173E9C1D-B1C9-4954-B6C0-610922B28CF3}" type="datetime1">
              <a:rPr lang="es-ES" smtClean="0"/>
              <a:t>22/08/2023</a:t>
            </a:fld>
            <a:endParaRPr lang="es-ES" dirty="0"/>
          </a:p>
        </p:txBody>
      </p:sp>
      <p:sp>
        <p:nvSpPr>
          <p:cNvPr id="4" name="Marcador de posición de pie de página 3">
            <a:extLst>
              <a:ext uri="{FF2B5EF4-FFF2-40B4-BE49-F238E27FC236}">
                <a16:creationId xmlns:a16="http://schemas.microsoft.com/office/drawing/2014/main" id="{404D4C3A-831C-48BC-BBE8-779D18069799}"/>
              </a:ext>
            </a:extLst>
          </p:cNvPr>
          <p:cNvSpPr>
            <a:spLocks noGrp="1"/>
          </p:cNvSpPr>
          <p:nvPr>
            <p:ph type="ftr" sz="quarter" idx="2"/>
          </p:nvPr>
        </p:nvSpPr>
        <p:spPr>
          <a:xfrm>
            <a:off x="0" y="8829967"/>
            <a:ext cx="3037840" cy="466433"/>
          </a:xfrm>
          <a:prstGeom prst="rect">
            <a:avLst/>
          </a:prstGeom>
        </p:spPr>
        <p:txBody>
          <a:bodyPr vert="horz" lIns="93170" tIns="46586" rIns="93170" bIns="46586"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B78A2E2F-4EBC-4E26-BCA0-463636F0B34D}"/>
              </a:ext>
            </a:extLst>
          </p:cNvPr>
          <p:cNvSpPr>
            <a:spLocks noGrp="1"/>
          </p:cNvSpPr>
          <p:nvPr>
            <p:ph type="sldNum" sz="quarter" idx="3"/>
          </p:nvPr>
        </p:nvSpPr>
        <p:spPr>
          <a:xfrm>
            <a:off x="3970938" y="8829967"/>
            <a:ext cx="3037840" cy="466433"/>
          </a:xfrm>
          <a:prstGeom prst="rect">
            <a:avLst/>
          </a:prstGeom>
        </p:spPr>
        <p:txBody>
          <a:bodyPr vert="horz" lIns="93170" tIns="46586" rIns="93170" bIns="46586" rtlCol="0" anchor="b"/>
          <a:lstStyle>
            <a:lvl1pPr algn="r">
              <a:defRPr sz="1200"/>
            </a:lvl1pPr>
          </a:lstStyle>
          <a:p>
            <a:pPr rtl="0"/>
            <a:fld id="{4ED2A560-1C91-4773-B7AC-4FDF7293DAA3}" type="slidenum">
              <a:rPr lang="es-ES" smtClean="0"/>
              <a:t>‹Nº›</a:t>
            </a:fld>
            <a:endParaRPr lang="es-ES"/>
          </a:p>
        </p:txBody>
      </p:sp>
    </p:spTree>
    <p:extLst>
      <p:ext uri="{BB962C8B-B14F-4D97-AF65-F5344CB8AC3E}">
        <p14:creationId xmlns:p14="http://schemas.microsoft.com/office/powerpoint/2010/main" val="16795720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p:cNvSpPr>
            <a:spLocks noGrp="1"/>
          </p:cNvSpPr>
          <p:nvPr>
            <p:ph type="hdr" sz="quarter"/>
          </p:nvPr>
        </p:nvSpPr>
        <p:spPr>
          <a:xfrm>
            <a:off x="0" y="0"/>
            <a:ext cx="3037840" cy="466434"/>
          </a:xfrm>
          <a:prstGeom prst="rect">
            <a:avLst/>
          </a:prstGeom>
        </p:spPr>
        <p:txBody>
          <a:bodyPr vert="horz" lIns="93170" tIns="46586" rIns="93170" bIns="46586" rtlCol="0"/>
          <a:lstStyle>
            <a:lvl1pPr algn="l">
              <a:defRPr sz="1200"/>
            </a:lvl1pPr>
          </a:lstStyle>
          <a:p>
            <a:pPr rtl="0"/>
            <a:endParaRPr lang="es-ES" noProof="0"/>
          </a:p>
        </p:txBody>
      </p:sp>
      <p:sp>
        <p:nvSpPr>
          <p:cNvPr id="3" name="Marcador de posición de fecha 2"/>
          <p:cNvSpPr>
            <a:spLocks noGrp="1"/>
          </p:cNvSpPr>
          <p:nvPr>
            <p:ph type="dt" idx="1"/>
          </p:nvPr>
        </p:nvSpPr>
        <p:spPr>
          <a:xfrm>
            <a:off x="3970938" y="0"/>
            <a:ext cx="3037840" cy="466434"/>
          </a:xfrm>
          <a:prstGeom prst="rect">
            <a:avLst/>
          </a:prstGeom>
        </p:spPr>
        <p:txBody>
          <a:bodyPr vert="horz" lIns="93170" tIns="46586" rIns="93170" bIns="46586" rtlCol="0"/>
          <a:lstStyle>
            <a:lvl1pPr algn="r">
              <a:defRPr sz="1200"/>
            </a:lvl1pPr>
          </a:lstStyle>
          <a:p>
            <a:fld id="{66166F51-7358-45AF-8531-9AF4F2036A31}" type="datetime1">
              <a:rPr lang="es-ES" smtClean="0"/>
              <a:pPr/>
              <a:t>22/08/2023</a:t>
            </a:fld>
            <a:endParaRPr lang="es-ES" dirty="0"/>
          </a:p>
        </p:txBody>
      </p:sp>
      <p:sp>
        <p:nvSpPr>
          <p:cNvPr id="4" name="Marcador de posición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0" tIns="46586" rIns="93170" bIns="46586" rtlCol="0" anchor="ctr"/>
          <a:lstStyle/>
          <a:p>
            <a:pPr rtl="0"/>
            <a:endParaRPr lang="es-ES" noProof="0"/>
          </a:p>
        </p:txBody>
      </p:sp>
      <p:sp>
        <p:nvSpPr>
          <p:cNvPr id="5" name="Marcador de posición de notas 4"/>
          <p:cNvSpPr>
            <a:spLocks noGrp="1"/>
          </p:cNvSpPr>
          <p:nvPr>
            <p:ph type="body" sz="quarter" idx="3"/>
          </p:nvPr>
        </p:nvSpPr>
        <p:spPr>
          <a:xfrm>
            <a:off x="701040" y="4473893"/>
            <a:ext cx="5608320" cy="3660458"/>
          </a:xfrm>
          <a:prstGeom prst="rect">
            <a:avLst/>
          </a:prstGeom>
        </p:spPr>
        <p:txBody>
          <a:bodyPr vert="horz" lIns="93170" tIns="46586" rIns="93170" bIns="46586"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829967"/>
            <a:ext cx="3037840" cy="466433"/>
          </a:xfrm>
          <a:prstGeom prst="rect">
            <a:avLst/>
          </a:prstGeom>
        </p:spPr>
        <p:txBody>
          <a:bodyPr vert="horz" lIns="93170" tIns="46586" rIns="93170" bIns="46586"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970938" y="8829967"/>
            <a:ext cx="3037840" cy="466433"/>
          </a:xfrm>
          <a:prstGeom prst="rect">
            <a:avLst/>
          </a:prstGeom>
        </p:spPr>
        <p:txBody>
          <a:bodyPr vert="horz" lIns="93170" tIns="46586" rIns="93170" bIns="46586" rtlCol="0" anchor="b"/>
          <a:lstStyle>
            <a:lvl1pPr algn="r">
              <a:defRPr sz="1200"/>
            </a:lvl1pPr>
          </a:lstStyle>
          <a:p>
            <a:pPr rtl="0"/>
            <a:fld id="{A3F167F0-0840-1348-BFE4-C6298BBC0698}" type="slidenum">
              <a:rPr lang="es-ES" noProof="0" smtClean="0"/>
              <a:t>‹Nº›</a:t>
            </a:fld>
            <a:endParaRPr lang="es-ES" noProof="0"/>
          </a:p>
        </p:txBody>
      </p:sp>
    </p:spTree>
    <p:extLst>
      <p:ext uri="{BB962C8B-B14F-4D97-AF65-F5344CB8AC3E}">
        <p14:creationId xmlns:p14="http://schemas.microsoft.com/office/powerpoint/2010/main" val="1489904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a:t>
            </a:fld>
            <a:endParaRPr lang="es-ES"/>
          </a:p>
        </p:txBody>
      </p:sp>
    </p:spTree>
    <p:extLst>
      <p:ext uri="{BB962C8B-B14F-4D97-AF65-F5344CB8AC3E}">
        <p14:creationId xmlns:p14="http://schemas.microsoft.com/office/powerpoint/2010/main" val="14279700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10</a:t>
            </a:fld>
            <a:endParaRPr lang="es-ES"/>
          </a:p>
        </p:txBody>
      </p:sp>
    </p:spTree>
    <p:extLst>
      <p:ext uri="{BB962C8B-B14F-4D97-AF65-F5344CB8AC3E}">
        <p14:creationId xmlns:p14="http://schemas.microsoft.com/office/powerpoint/2010/main" val="31444593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11</a:t>
            </a:fld>
            <a:endParaRPr lang="es-ES"/>
          </a:p>
        </p:txBody>
      </p:sp>
    </p:spTree>
    <p:extLst>
      <p:ext uri="{BB962C8B-B14F-4D97-AF65-F5344CB8AC3E}">
        <p14:creationId xmlns:p14="http://schemas.microsoft.com/office/powerpoint/2010/main" val="1971950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12</a:t>
            </a:fld>
            <a:endParaRPr lang="es-ES"/>
          </a:p>
        </p:txBody>
      </p:sp>
    </p:spTree>
    <p:extLst>
      <p:ext uri="{BB962C8B-B14F-4D97-AF65-F5344CB8AC3E}">
        <p14:creationId xmlns:p14="http://schemas.microsoft.com/office/powerpoint/2010/main" val="25848673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13</a:t>
            </a:fld>
            <a:endParaRPr lang="es-ES"/>
          </a:p>
        </p:txBody>
      </p:sp>
    </p:spTree>
    <p:extLst>
      <p:ext uri="{BB962C8B-B14F-4D97-AF65-F5344CB8AC3E}">
        <p14:creationId xmlns:p14="http://schemas.microsoft.com/office/powerpoint/2010/main" val="4718637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14</a:t>
            </a:fld>
            <a:endParaRPr lang="es-ES"/>
          </a:p>
        </p:txBody>
      </p:sp>
    </p:spTree>
    <p:extLst>
      <p:ext uri="{BB962C8B-B14F-4D97-AF65-F5344CB8AC3E}">
        <p14:creationId xmlns:p14="http://schemas.microsoft.com/office/powerpoint/2010/main" val="4273517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15</a:t>
            </a:fld>
            <a:endParaRPr lang="es-ES"/>
          </a:p>
        </p:txBody>
      </p:sp>
    </p:spTree>
    <p:extLst>
      <p:ext uri="{BB962C8B-B14F-4D97-AF65-F5344CB8AC3E}">
        <p14:creationId xmlns:p14="http://schemas.microsoft.com/office/powerpoint/2010/main" val="13277949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16</a:t>
            </a:fld>
            <a:endParaRPr lang="es-ES"/>
          </a:p>
        </p:txBody>
      </p:sp>
    </p:spTree>
    <p:extLst>
      <p:ext uri="{BB962C8B-B14F-4D97-AF65-F5344CB8AC3E}">
        <p14:creationId xmlns:p14="http://schemas.microsoft.com/office/powerpoint/2010/main" val="2960905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17</a:t>
            </a:fld>
            <a:endParaRPr lang="es-ES"/>
          </a:p>
        </p:txBody>
      </p:sp>
    </p:spTree>
    <p:extLst>
      <p:ext uri="{BB962C8B-B14F-4D97-AF65-F5344CB8AC3E}">
        <p14:creationId xmlns:p14="http://schemas.microsoft.com/office/powerpoint/2010/main" val="25560587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18</a:t>
            </a:fld>
            <a:endParaRPr lang="es-ES"/>
          </a:p>
        </p:txBody>
      </p:sp>
    </p:spTree>
    <p:extLst>
      <p:ext uri="{BB962C8B-B14F-4D97-AF65-F5344CB8AC3E}">
        <p14:creationId xmlns:p14="http://schemas.microsoft.com/office/powerpoint/2010/main" val="1554561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19</a:t>
            </a:fld>
            <a:endParaRPr lang="es-ES"/>
          </a:p>
        </p:txBody>
      </p:sp>
    </p:spTree>
    <p:extLst>
      <p:ext uri="{BB962C8B-B14F-4D97-AF65-F5344CB8AC3E}">
        <p14:creationId xmlns:p14="http://schemas.microsoft.com/office/powerpoint/2010/main" val="2257602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a:t>
            </a:fld>
            <a:endParaRPr lang="es-ES"/>
          </a:p>
        </p:txBody>
      </p:sp>
    </p:spTree>
    <p:extLst>
      <p:ext uri="{BB962C8B-B14F-4D97-AF65-F5344CB8AC3E}">
        <p14:creationId xmlns:p14="http://schemas.microsoft.com/office/powerpoint/2010/main" val="34127350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20</a:t>
            </a:fld>
            <a:endParaRPr lang="es-ES"/>
          </a:p>
        </p:txBody>
      </p:sp>
    </p:spTree>
    <p:extLst>
      <p:ext uri="{BB962C8B-B14F-4D97-AF65-F5344CB8AC3E}">
        <p14:creationId xmlns:p14="http://schemas.microsoft.com/office/powerpoint/2010/main" val="2682147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21</a:t>
            </a:fld>
            <a:endParaRPr lang="es-ES"/>
          </a:p>
        </p:txBody>
      </p:sp>
    </p:spTree>
    <p:extLst>
      <p:ext uri="{BB962C8B-B14F-4D97-AF65-F5344CB8AC3E}">
        <p14:creationId xmlns:p14="http://schemas.microsoft.com/office/powerpoint/2010/main" val="33653301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22</a:t>
            </a:fld>
            <a:endParaRPr lang="es-ES"/>
          </a:p>
        </p:txBody>
      </p:sp>
    </p:spTree>
    <p:extLst>
      <p:ext uri="{BB962C8B-B14F-4D97-AF65-F5344CB8AC3E}">
        <p14:creationId xmlns:p14="http://schemas.microsoft.com/office/powerpoint/2010/main" val="3018323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23</a:t>
            </a:fld>
            <a:endParaRPr lang="es-ES"/>
          </a:p>
        </p:txBody>
      </p:sp>
    </p:spTree>
    <p:extLst>
      <p:ext uri="{BB962C8B-B14F-4D97-AF65-F5344CB8AC3E}">
        <p14:creationId xmlns:p14="http://schemas.microsoft.com/office/powerpoint/2010/main" val="30562515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24</a:t>
            </a:fld>
            <a:endParaRPr lang="es-ES"/>
          </a:p>
        </p:txBody>
      </p:sp>
    </p:spTree>
    <p:extLst>
      <p:ext uri="{BB962C8B-B14F-4D97-AF65-F5344CB8AC3E}">
        <p14:creationId xmlns:p14="http://schemas.microsoft.com/office/powerpoint/2010/main" val="30727337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25</a:t>
            </a:fld>
            <a:endParaRPr lang="es-ES"/>
          </a:p>
        </p:txBody>
      </p:sp>
    </p:spTree>
    <p:extLst>
      <p:ext uri="{BB962C8B-B14F-4D97-AF65-F5344CB8AC3E}">
        <p14:creationId xmlns:p14="http://schemas.microsoft.com/office/powerpoint/2010/main" val="41779969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26</a:t>
            </a:fld>
            <a:endParaRPr lang="es-ES"/>
          </a:p>
        </p:txBody>
      </p:sp>
    </p:spTree>
    <p:extLst>
      <p:ext uri="{BB962C8B-B14F-4D97-AF65-F5344CB8AC3E}">
        <p14:creationId xmlns:p14="http://schemas.microsoft.com/office/powerpoint/2010/main" val="14642097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27</a:t>
            </a:fld>
            <a:endParaRPr lang="es-ES"/>
          </a:p>
        </p:txBody>
      </p:sp>
    </p:spTree>
    <p:extLst>
      <p:ext uri="{BB962C8B-B14F-4D97-AF65-F5344CB8AC3E}">
        <p14:creationId xmlns:p14="http://schemas.microsoft.com/office/powerpoint/2010/main" val="2215891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3</a:t>
            </a:fld>
            <a:endParaRPr lang="es-ES"/>
          </a:p>
        </p:txBody>
      </p:sp>
    </p:spTree>
    <p:extLst>
      <p:ext uri="{BB962C8B-B14F-4D97-AF65-F5344CB8AC3E}">
        <p14:creationId xmlns:p14="http://schemas.microsoft.com/office/powerpoint/2010/main" val="2861802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4</a:t>
            </a:fld>
            <a:endParaRPr lang="es-ES"/>
          </a:p>
        </p:txBody>
      </p:sp>
    </p:spTree>
    <p:extLst>
      <p:ext uri="{BB962C8B-B14F-4D97-AF65-F5344CB8AC3E}">
        <p14:creationId xmlns:p14="http://schemas.microsoft.com/office/powerpoint/2010/main" val="27176242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5</a:t>
            </a:fld>
            <a:endParaRPr lang="es-ES"/>
          </a:p>
        </p:txBody>
      </p:sp>
    </p:spTree>
    <p:extLst>
      <p:ext uri="{BB962C8B-B14F-4D97-AF65-F5344CB8AC3E}">
        <p14:creationId xmlns:p14="http://schemas.microsoft.com/office/powerpoint/2010/main" val="41927636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6</a:t>
            </a:fld>
            <a:endParaRPr lang="es-ES"/>
          </a:p>
        </p:txBody>
      </p:sp>
    </p:spTree>
    <p:extLst>
      <p:ext uri="{BB962C8B-B14F-4D97-AF65-F5344CB8AC3E}">
        <p14:creationId xmlns:p14="http://schemas.microsoft.com/office/powerpoint/2010/main" val="2015638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7</a:t>
            </a:fld>
            <a:endParaRPr lang="es-ES"/>
          </a:p>
        </p:txBody>
      </p:sp>
    </p:spTree>
    <p:extLst>
      <p:ext uri="{BB962C8B-B14F-4D97-AF65-F5344CB8AC3E}">
        <p14:creationId xmlns:p14="http://schemas.microsoft.com/office/powerpoint/2010/main" val="26168179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8</a:t>
            </a:fld>
            <a:endParaRPr lang="es-ES"/>
          </a:p>
        </p:txBody>
      </p:sp>
    </p:spTree>
    <p:extLst>
      <p:ext uri="{BB962C8B-B14F-4D97-AF65-F5344CB8AC3E}">
        <p14:creationId xmlns:p14="http://schemas.microsoft.com/office/powerpoint/2010/main" val="24518183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5"/>
          </p:nvPr>
        </p:nvSpPr>
        <p:spPr/>
        <p:txBody>
          <a:bodyPr/>
          <a:lstStyle/>
          <a:p>
            <a:pPr rtl="0"/>
            <a:fld id="{A3F167F0-0840-1348-BFE4-C6298BBC0698}" type="slidenum">
              <a:rPr lang="es-ES" smtClean="0"/>
              <a:t>9</a:t>
            </a:fld>
            <a:endParaRPr lang="es-ES"/>
          </a:p>
        </p:txBody>
      </p:sp>
    </p:spTree>
    <p:extLst>
      <p:ext uri="{BB962C8B-B14F-4D97-AF65-F5344CB8AC3E}">
        <p14:creationId xmlns:p14="http://schemas.microsoft.com/office/powerpoint/2010/main" val="1982311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8" name="Rectángulo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Elipse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Elipse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Elipse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Elipse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lstStyle/>
          <a:p>
            <a:pPr rtl="0"/>
            <a:endParaRPr lang="es-ES" noProof="0"/>
          </a:p>
        </p:txBody>
      </p:sp>
      <p:sp>
        <p:nvSpPr>
          <p:cNvPr id="15" name="Elipse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orma libre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sp>
        <p:nvSpPr>
          <p:cNvPr id="2" name="Título 1"/>
          <p:cNvSpPr>
            <a:spLocks noGrp="1"/>
          </p:cNvSpPr>
          <p:nvPr userDrawn="1">
            <p:ph type="ctrTitle"/>
          </p:nvPr>
        </p:nvSpPr>
        <p:spPr>
          <a:xfrm>
            <a:off x="1154955" y="2099733"/>
            <a:ext cx="8825658" cy="2677648"/>
          </a:xfrm>
        </p:spPr>
        <p:txBody>
          <a:bodyPr rtlCol="0" anchor="b"/>
          <a:lstStyle>
            <a:lvl1pPr>
              <a:defRPr sz="5400"/>
            </a:lvl1pPr>
          </a:lstStyle>
          <a:p>
            <a:pPr rtl="0"/>
            <a:r>
              <a:rPr lang="es-ES" noProof="0"/>
              <a:t>Haga clic para modificar el estilo de título del patrón</a:t>
            </a:r>
          </a:p>
        </p:txBody>
      </p:sp>
      <p:sp>
        <p:nvSpPr>
          <p:cNvPr id="3" name="Subtítulo 2"/>
          <p:cNvSpPr>
            <a:spLocks noGrp="1"/>
          </p:cNvSpPr>
          <p:nvPr userDrawn="1">
            <p:ph type="subTitle" idx="1"/>
          </p:nvPr>
        </p:nvSpPr>
        <p:spPr>
          <a:xfrm>
            <a:off x="1154955" y="4777380"/>
            <a:ext cx="8825658" cy="861420"/>
          </a:xfrm>
        </p:spPr>
        <p:txBody>
          <a:bodyPr rtlCol="0" anchor="t"/>
          <a:lstStyle>
            <a:lvl1pPr marL="0" indent="0" algn="l">
              <a:buNone/>
              <a:defRPr cap="all">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es-ES" noProof="0"/>
              <a:t>Haga clic para modificar el estilo de subtítulo del patrón</a:t>
            </a:r>
          </a:p>
        </p:txBody>
      </p:sp>
      <p:sp>
        <p:nvSpPr>
          <p:cNvPr id="4" name="Marcador de posición de fecha 3"/>
          <p:cNvSpPr>
            <a:spLocks noGrp="1"/>
          </p:cNvSpPr>
          <p:nvPr userDrawn="1">
            <p:ph type="dt" sz="half" idx="10"/>
          </p:nvPr>
        </p:nvSpPr>
        <p:spPr>
          <a:xfrm rot="5400000">
            <a:off x="10089390" y="1792223"/>
            <a:ext cx="990599" cy="304799"/>
          </a:xfrm>
        </p:spPr>
        <p:txBody>
          <a:bodyPr rtlCol="0" anchor="t"/>
          <a:lstStyle>
            <a:lvl1pPr algn="l">
              <a:defRPr b="0" i="0">
                <a:solidFill>
                  <a:schemeClr val="bg1"/>
                </a:solidFill>
              </a:defRPr>
            </a:lvl1pPr>
          </a:lstStyle>
          <a:p>
            <a:pPr rtl="0"/>
            <a:fld id="{C1ACD9F6-013A-4F1C-9B2F-3B0DA88D8BCB}" type="datetime1">
              <a:rPr lang="es-ES" noProof="0" smtClean="0"/>
              <a:t>22/08/2023</a:t>
            </a:fld>
            <a:endParaRPr lang="es-ES" noProof="0"/>
          </a:p>
        </p:txBody>
      </p:sp>
      <p:sp>
        <p:nvSpPr>
          <p:cNvPr id="5" name="Marcador de posición de pie de página 4"/>
          <p:cNvSpPr>
            <a:spLocks noGrp="1"/>
          </p:cNvSpPr>
          <p:nvPr userDrawn="1">
            <p:ph type="ftr" sz="quarter" idx="11"/>
          </p:nvPr>
        </p:nvSpPr>
        <p:spPr>
          <a:xfrm rot="5400000">
            <a:off x="8959592" y="3226820"/>
            <a:ext cx="3859795" cy="304801"/>
          </a:xfrm>
        </p:spPr>
        <p:txBody>
          <a:bodyPr rtlCol="0"/>
          <a:lstStyle>
            <a:lvl1pPr>
              <a:defRPr b="0" i="0">
                <a:solidFill>
                  <a:schemeClr val="bg1"/>
                </a:solidFill>
              </a:defRPr>
            </a:lvl1pPr>
          </a:lstStyle>
          <a:p>
            <a:pPr rtl="0"/>
            <a:endParaRPr lang="es-ES" noProof="0"/>
          </a:p>
        </p:txBody>
      </p:sp>
      <p:sp>
        <p:nvSpPr>
          <p:cNvPr id="10" name="Rectángulo 9"/>
          <p:cNvSpPr/>
          <p:nvPr userDrawn="1"/>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userDrawn="1">
            <p:ph type="sldNum" sz="quarter" idx="12"/>
          </p:nvPr>
        </p:nvSpPr>
        <p:spPr>
          <a:xfrm>
            <a:off x="10351008" y="292608"/>
            <a:ext cx="838199" cy="767687"/>
          </a:xfrm>
        </p:spPr>
        <p:txBody>
          <a:bodyPr rtlCol="0"/>
          <a:lstStyle>
            <a:lvl1pPr>
              <a:defRPr sz="2800" b="0" i="0">
                <a:latin typeface="+mj-lt"/>
              </a:defRPr>
            </a:lvl1pPr>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357273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Imagen con leyenda">
    <p:spTree>
      <p:nvGrpSpPr>
        <p:cNvPr id="1" name=""/>
        <p:cNvGrpSpPr/>
        <p:nvPr/>
      </p:nvGrpSpPr>
      <p:grpSpPr>
        <a:xfrm>
          <a:off x="0" y="0"/>
          <a:ext cx="0" cy="0"/>
          <a:chOff x="0" y="0"/>
          <a:chExt cx="0" cy="0"/>
        </a:xfrm>
      </p:grpSpPr>
      <p:grpSp>
        <p:nvGrpSpPr>
          <p:cNvPr id="20" name="Grupo 19"/>
          <p:cNvGrpSpPr/>
          <p:nvPr/>
        </p:nvGrpSpPr>
        <p:grpSpPr>
          <a:xfrm>
            <a:off x="0" y="-2373"/>
            <a:ext cx="12192000" cy="6867027"/>
            <a:chOff x="0" y="-2373"/>
            <a:chExt cx="12192000" cy="6867027"/>
          </a:xfrm>
        </p:grpSpPr>
        <p:sp>
          <p:nvSpPr>
            <p:cNvPr id="12" name="Rectángulo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Elips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Elips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Elips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Elips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Elips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ángulo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orma libre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orma libre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orma libre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es-ES" noProof="0"/>
              <a:t>Haga clic para modificar el estilo de título del patrón</a:t>
            </a:r>
          </a:p>
        </p:txBody>
      </p:sp>
      <p:sp>
        <p:nvSpPr>
          <p:cNvPr id="22" name="Marcador de posición de imagen 21">
            <a:extLst>
              <a:ext uri="{FF2B5EF4-FFF2-40B4-BE49-F238E27FC236}">
                <a16:creationId xmlns:a16="http://schemas.microsoft.com/office/drawing/2014/main" id="{215A5A73-8E13-4E38-8362-0A09BA944115}"/>
              </a:ext>
            </a:extLst>
          </p:cNvPr>
          <p:cNvSpPr>
            <a:spLocks noGrp="1"/>
          </p:cNvSpPr>
          <p:nvPr>
            <p:ph type="pic" idx="1"/>
          </p:nvPr>
        </p:nvSpPr>
        <p:spPr>
          <a:xfrm>
            <a:off x="6058861" y="478881"/>
            <a:ext cx="5582675" cy="5908526"/>
          </a:xfrm>
          <a:custGeom>
            <a:avLst/>
            <a:gdLst>
              <a:gd name="connsiteX0" fmla="*/ 10816 w 5582675"/>
              <a:gd name="connsiteY0" fmla="*/ 0 h 5908526"/>
              <a:gd name="connsiteX1" fmla="*/ 5582675 w 5582675"/>
              <a:gd name="connsiteY1" fmla="*/ 0 h 5908526"/>
              <a:gd name="connsiteX2" fmla="*/ 5582675 w 5582675"/>
              <a:gd name="connsiteY2" fmla="*/ 5908526 h 5908526"/>
              <a:gd name="connsiteX3" fmla="*/ 0 w 5582675"/>
              <a:gd name="connsiteY3" fmla="*/ 5908526 h 5908526"/>
              <a:gd name="connsiteX4" fmla="*/ 30693 w 5582675"/>
              <a:gd name="connsiteY4" fmla="*/ 5722836 h 5908526"/>
              <a:gd name="connsiteX5" fmla="*/ 223682 w 5582675"/>
              <a:gd name="connsiteY5" fmla="*/ 2921544 h 5908526"/>
              <a:gd name="connsiteX6" fmla="*/ 30693 w 5582675"/>
              <a:gd name="connsiteY6" fmla="*/ 120253 h 5908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82675" h="5908526">
                <a:moveTo>
                  <a:pt x="10816" y="0"/>
                </a:moveTo>
                <a:lnTo>
                  <a:pt x="5582675" y="0"/>
                </a:lnTo>
                <a:lnTo>
                  <a:pt x="5582675" y="5908526"/>
                </a:lnTo>
                <a:lnTo>
                  <a:pt x="0" y="5908526"/>
                </a:lnTo>
                <a:lnTo>
                  <a:pt x="30693" y="5722836"/>
                </a:lnTo>
                <a:cubicBezTo>
                  <a:pt x="153771" y="4890115"/>
                  <a:pt x="223682" y="3935837"/>
                  <a:pt x="223682" y="2921544"/>
                </a:cubicBezTo>
                <a:cubicBezTo>
                  <a:pt x="223682" y="1907252"/>
                  <a:pt x="153771" y="952973"/>
                  <a:pt x="30693" y="120253"/>
                </a:cubicBezTo>
                <a:close/>
              </a:path>
            </a:pathLst>
          </a:custGeom>
          <a:effectLst/>
        </p:spPr>
        <p:txBody>
          <a:bodyPr wrap="square" rtlCol="0" anchor="ctr">
            <a:no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es-ES" noProof="0"/>
              <a:t>Haga clic en el icono para agregar una imagen</a:t>
            </a:r>
          </a:p>
        </p:txBody>
      </p:sp>
      <p:sp>
        <p:nvSpPr>
          <p:cNvPr id="4" name="Marcador de posición de texto 3"/>
          <p:cNvSpPr>
            <a:spLocks noGrp="1"/>
          </p:cNvSpPr>
          <p:nvPr>
            <p:ph type="body" sz="half" idx="2" hasCustomPrompt="1"/>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39FD374E-CCC7-4E99-BD44-94BBC7CFFF77}" type="datetime1">
              <a:rPr lang="es-ES" noProof="0" smtClean="0"/>
              <a:t>22/08/2023</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14" name="Rectángulo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Marcador de posición de número de diapositiva 6"/>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4183431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Contenido con leyenda">
    <p:spTree>
      <p:nvGrpSpPr>
        <p:cNvPr id="1" name=""/>
        <p:cNvGrpSpPr/>
        <p:nvPr/>
      </p:nvGrpSpPr>
      <p:grpSpPr>
        <a:xfrm>
          <a:off x="0" y="0"/>
          <a:ext cx="0" cy="0"/>
          <a:chOff x="0" y="0"/>
          <a:chExt cx="0" cy="0"/>
        </a:xfrm>
      </p:grpSpPr>
      <p:grpSp>
        <p:nvGrpSpPr>
          <p:cNvPr id="20" name="Grupo 19"/>
          <p:cNvGrpSpPr/>
          <p:nvPr/>
        </p:nvGrpSpPr>
        <p:grpSpPr>
          <a:xfrm>
            <a:off x="0" y="-2373"/>
            <a:ext cx="12192000" cy="6867027"/>
            <a:chOff x="0" y="-2373"/>
            <a:chExt cx="12192000" cy="6867027"/>
          </a:xfrm>
        </p:grpSpPr>
        <p:sp>
          <p:nvSpPr>
            <p:cNvPr id="12" name="Rectángulo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Elips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Elips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Elips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Elips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Elips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ángulo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orma libre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orma libre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orma libre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1" name="Marcador de posición de contenido 10">
            <a:extLst>
              <a:ext uri="{FF2B5EF4-FFF2-40B4-BE49-F238E27FC236}">
                <a16:creationId xmlns:a16="http://schemas.microsoft.com/office/drawing/2014/main" id="{B50BDD93-02DA-4B21-9556-FA8B9894F903}"/>
              </a:ext>
            </a:extLst>
          </p:cNvPr>
          <p:cNvSpPr>
            <a:spLocks noGrp="1"/>
          </p:cNvSpPr>
          <p:nvPr>
            <p:ph sz="quarter" idx="13" hasCustomPrompt="1"/>
          </p:nvPr>
        </p:nvSpPr>
        <p:spPr>
          <a:xfrm>
            <a:off x="6058861" y="478880"/>
            <a:ext cx="5582675" cy="5900239"/>
          </a:xfrm>
          <a:custGeom>
            <a:avLst/>
            <a:gdLst>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0 w 5582675"/>
              <a:gd name="connsiteY4" fmla="*/ 0 h 5900239"/>
              <a:gd name="connsiteX0" fmla="*/ 3501 w 5586176"/>
              <a:gd name="connsiteY0" fmla="*/ 0 h 5900239"/>
              <a:gd name="connsiteX1" fmla="*/ 5586176 w 5586176"/>
              <a:gd name="connsiteY1" fmla="*/ 0 h 5900239"/>
              <a:gd name="connsiteX2" fmla="*/ 5586176 w 5586176"/>
              <a:gd name="connsiteY2" fmla="*/ 5900239 h 5900239"/>
              <a:gd name="connsiteX3" fmla="*/ 3501 w 5586176"/>
              <a:gd name="connsiteY3" fmla="*/ 5900239 h 5900239"/>
              <a:gd name="connsiteX4" fmla="*/ 0 w 5586176"/>
              <a:gd name="connsiteY4" fmla="*/ 3615600 h 5900239"/>
              <a:gd name="connsiteX5" fmla="*/ 3501 w 5586176"/>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0 w 5582675"/>
              <a:gd name="connsiteY5"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117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62539 w 5582675"/>
              <a:gd name="connsiteY5" fmla="*/ 23740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220019 w 5582675"/>
              <a:gd name="connsiteY4" fmla="*/ 3442880 h 5900239"/>
              <a:gd name="connsiteX5" fmla="*/ 47299 w 5582675"/>
              <a:gd name="connsiteY5" fmla="*/ 247560 h 5900239"/>
              <a:gd name="connsiteX6" fmla="*/ 0 w 5582675"/>
              <a:gd name="connsiteY6"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1173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52379 w 5582675"/>
              <a:gd name="connsiteY4" fmla="*/ 5647600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 name="connsiteX0" fmla="*/ 0 w 5582675"/>
              <a:gd name="connsiteY0" fmla="*/ 0 h 5900239"/>
              <a:gd name="connsiteX1" fmla="*/ 5582675 w 5582675"/>
              <a:gd name="connsiteY1" fmla="*/ 0 h 5900239"/>
              <a:gd name="connsiteX2" fmla="*/ 5582675 w 5582675"/>
              <a:gd name="connsiteY2" fmla="*/ 5900239 h 5900239"/>
              <a:gd name="connsiteX3" fmla="*/ 0 w 5582675"/>
              <a:gd name="connsiteY3" fmla="*/ 5900239 h 5900239"/>
              <a:gd name="connsiteX4" fmla="*/ 42854 w 5582675"/>
              <a:gd name="connsiteY4" fmla="*/ 5653315 h 5900239"/>
              <a:gd name="connsiteX5" fmla="*/ 220019 w 5582675"/>
              <a:gd name="connsiteY5" fmla="*/ 3442880 h 5900239"/>
              <a:gd name="connsiteX6" fmla="*/ 47299 w 5582675"/>
              <a:gd name="connsiteY6" fmla="*/ 247560 h 5900239"/>
              <a:gd name="connsiteX7" fmla="*/ 0 w 5582675"/>
              <a:gd name="connsiteY7" fmla="*/ 0 h 59002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582675" h="5900239">
                <a:moveTo>
                  <a:pt x="0" y="0"/>
                </a:moveTo>
                <a:lnTo>
                  <a:pt x="5582675" y="0"/>
                </a:lnTo>
                <a:lnTo>
                  <a:pt x="5582675" y="5900239"/>
                </a:lnTo>
                <a:lnTo>
                  <a:pt x="0" y="5900239"/>
                </a:lnTo>
                <a:cubicBezTo>
                  <a:pt x="14285" y="5817931"/>
                  <a:pt x="34284" y="5741338"/>
                  <a:pt x="42854" y="5653315"/>
                </a:cubicBezTo>
                <a:cubicBezTo>
                  <a:pt x="145724" y="4908883"/>
                  <a:pt x="181919" y="4332092"/>
                  <a:pt x="220019" y="3442880"/>
                </a:cubicBezTo>
                <a:cubicBezTo>
                  <a:pt x="221712" y="2333747"/>
                  <a:pt x="182766" y="1285573"/>
                  <a:pt x="47299" y="247560"/>
                </a:cubicBezTo>
                <a:lnTo>
                  <a:pt x="0" y="0"/>
                </a:lnTo>
                <a:close/>
              </a:path>
            </a:pathLst>
          </a:custGeom>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2" name="Título 1"/>
          <p:cNvSpPr>
            <a:spLocks noGrp="1"/>
          </p:cNvSpPr>
          <p:nvPr>
            <p:ph type="title"/>
          </p:nvPr>
        </p:nvSpPr>
        <p:spPr>
          <a:xfrm>
            <a:off x="1153907" y="1693332"/>
            <a:ext cx="3860260" cy="1735668"/>
          </a:xfrm>
        </p:spPr>
        <p:txBody>
          <a:bodyPr rtlCol="0" anchor="b">
            <a:normAutofit/>
          </a:bodyPr>
          <a:lstStyle>
            <a:lvl1pPr algn="l">
              <a:defRPr sz="2300" b="0"/>
            </a:lvl1pPr>
          </a:lstStyle>
          <a:p>
            <a:pPr rtl="0"/>
            <a:r>
              <a:rPr lang="es-ES" noProof="0"/>
              <a:t>Haga clic para modificar el estilo de título del patrón</a:t>
            </a:r>
          </a:p>
        </p:txBody>
      </p:sp>
      <p:sp>
        <p:nvSpPr>
          <p:cNvPr id="4" name="Marcador de posición de texto 3"/>
          <p:cNvSpPr>
            <a:spLocks noGrp="1"/>
          </p:cNvSpPr>
          <p:nvPr>
            <p:ph type="body" sz="half" idx="2" hasCustomPrompt="1"/>
          </p:nvPr>
        </p:nvSpPr>
        <p:spPr bwMode="gray">
          <a:xfrm>
            <a:off x="1154955" y="3657600"/>
            <a:ext cx="3859212" cy="1371600"/>
          </a:xfrm>
        </p:spPr>
        <p:txBody>
          <a:bodyPr rtlCol="0">
            <a:normAutofit/>
          </a:bodyPr>
          <a:lstStyle>
            <a:lvl1pPr marL="285750" indent="-285750">
              <a:buFont typeface="Arial" panose="020B0604020202020204" pitchFamily="34" charset="0"/>
              <a:buChar char="•"/>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es-ES" noProof="0"/>
              <a:t>Editar estilos de texto del patrón</a:t>
            </a:r>
          </a:p>
        </p:txBody>
      </p:sp>
      <p:sp>
        <p:nvSpPr>
          <p:cNvPr id="5" name="Marcador de posición de fecha 4"/>
          <p:cNvSpPr>
            <a:spLocks noGrp="1"/>
          </p:cNvSpPr>
          <p:nvPr>
            <p:ph type="dt" sz="half" idx="10"/>
          </p:nvPr>
        </p:nvSpPr>
        <p:spPr/>
        <p:txBody>
          <a:bodyPr rtlCol="0"/>
          <a:lstStyle/>
          <a:p>
            <a:pPr rtl="0"/>
            <a:fld id="{30F6E325-D2D9-4AA3-A983-B0C3AC02FD50}" type="datetime1">
              <a:rPr lang="es-ES" noProof="0" smtClean="0"/>
              <a:t>22/08/2023</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14" name="Rectángulo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Marcador de posición de número de diapositiva 6"/>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33977307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sz="half" idx="1" hasCustomPrompt="1"/>
          </p:nvPr>
        </p:nvSpPr>
        <p:spPr>
          <a:xfrm>
            <a:off x="1154954" y="2603500"/>
            <a:ext cx="4825158" cy="3416301"/>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contenido 3"/>
          <p:cNvSpPr>
            <a:spLocks noGrp="1"/>
          </p:cNvSpPr>
          <p:nvPr>
            <p:ph sz="half" idx="2" hasCustomPrompt="1"/>
          </p:nvPr>
        </p:nvSpPr>
        <p:spPr>
          <a:xfrm>
            <a:off x="6208712" y="2603500"/>
            <a:ext cx="4825159" cy="3416300"/>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fecha 4"/>
          <p:cNvSpPr>
            <a:spLocks noGrp="1"/>
          </p:cNvSpPr>
          <p:nvPr>
            <p:ph type="dt" sz="half" idx="10"/>
          </p:nvPr>
        </p:nvSpPr>
        <p:spPr/>
        <p:txBody>
          <a:bodyPr rtlCol="0"/>
          <a:lstStyle/>
          <a:p>
            <a:pPr rtl="0"/>
            <a:fld id="{60B7817A-1322-4F5B-A318-160699A6C817}" type="datetime1">
              <a:rPr lang="es-ES" noProof="0" smtClean="0"/>
              <a:t>22/08/2023</a:t>
            </a:fld>
            <a:endParaRPr lang="es-ES" noProof="0"/>
          </a:p>
        </p:txBody>
      </p:sp>
      <p:sp>
        <p:nvSpPr>
          <p:cNvPr id="6" name="Marcador de posición de pie de página 5"/>
          <p:cNvSpPr>
            <a:spLocks noGrp="1"/>
          </p:cNvSpPr>
          <p:nvPr>
            <p:ph type="ftr" sz="quarter" idx="11"/>
          </p:nvPr>
        </p:nvSpPr>
        <p:spPr/>
        <p:txBody>
          <a:bodyPr rtlCol="0"/>
          <a:lstStyle/>
          <a:p>
            <a:pPr rtl="0"/>
            <a:endParaRPr lang="es-ES" noProof="0"/>
          </a:p>
        </p:txBody>
      </p:sp>
      <p:sp>
        <p:nvSpPr>
          <p:cNvPr id="7" name="Marcador de posición de número de diapositiva 6"/>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4771714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lvl1pPr>
              <a:defRPr/>
            </a:lvl1pPr>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1154954" y="2603500"/>
            <a:ext cx="4825157"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4" name="Marcador de posición de contenido 3"/>
          <p:cNvSpPr>
            <a:spLocks noGrp="1"/>
          </p:cNvSpPr>
          <p:nvPr>
            <p:ph sz="half" idx="2" hasCustomPrompt="1"/>
          </p:nvPr>
        </p:nvSpPr>
        <p:spPr>
          <a:xfrm>
            <a:off x="1154954" y="3179762"/>
            <a:ext cx="4825158" cy="2840039"/>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5" name="Marcador de posición de texto 4"/>
          <p:cNvSpPr>
            <a:spLocks noGrp="1"/>
          </p:cNvSpPr>
          <p:nvPr>
            <p:ph type="body" sz="quarter" idx="3" hasCustomPrompt="1"/>
          </p:nvPr>
        </p:nvSpPr>
        <p:spPr>
          <a:xfrm>
            <a:off x="6208712" y="2603500"/>
            <a:ext cx="4825159" cy="576262"/>
          </a:xfrm>
        </p:spPr>
        <p:txBody>
          <a:bodyPr rtlCol="0"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es-ES" noProof="0"/>
              <a:t>Editar estilos de texto del patrón</a:t>
            </a:r>
          </a:p>
        </p:txBody>
      </p:sp>
      <p:sp>
        <p:nvSpPr>
          <p:cNvPr id="6" name="Marcador de posición de contenido 5"/>
          <p:cNvSpPr>
            <a:spLocks noGrp="1"/>
          </p:cNvSpPr>
          <p:nvPr>
            <p:ph sz="quarter" idx="4" hasCustomPrompt="1"/>
          </p:nvPr>
        </p:nvSpPr>
        <p:spPr>
          <a:xfrm>
            <a:off x="6208710" y="3179762"/>
            <a:ext cx="4825159" cy="2840039"/>
          </a:xfrm>
        </p:spPr>
        <p:txBody>
          <a:bodyPr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7" name="Marcador de posición de fecha 6"/>
          <p:cNvSpPr>
            <a:spLocks noGrp="1"/>
          </p:cNvSpPr>
          <p:nvPr>
            <p:ph type="dt" sz="half" idx="10"/>
          </p:nvPr>
        </p:nvSpPr>
        <p:spPr/>
        <p:txBody>
          <a:bodyPr rtlCol="0"/>
          <a:lstStyle/>
          <a:p>
            <a:pPr rtl="0"/>
            <a:fld id="{4CF51A17-AFD4-450D-BBBE-8B87B46F4681}" type="datetime1">
              <a:rPr lang="es-ES" noProof="0" smtClean="0"/>
              <a:t>22/08/2023</a:t>
            </a:fld>
            <a:endParaRPr lang="es-ES" noProof="0"/>
          </a:p>
        </p:txBody>
      </p:sp>
      <p:sp>
        <p:nvSpPr>
          <p:cNvPr id="8" name="Marcador de posición de pie de página 7"/>
          <p:cNvSpPr>
            <a:spLocks noGrp="1"/>
          </p:cNvSpPr>
          <p:nvPr>
            <p:ph type="ftr" sz="quarter" idx="11"/>
          </p:nvPr>
        </p:nvSpPr>
        <p:spPr/>
        <p:txBody>
          <a:bodyPr rtlCol="0"/>
          <a:lstStyle/>
          <a:p>
            <a:pPr rtl="0"/>
            <a:endParaRPr lang="es-ES" noProof="0"/>
          </a:p>
        </p:txBody>
      </p:sp>
      <p:sp>
        <p:nvSpPr>
          <p:cNvPr id="9" name="Marcador de número de diapositiva 8"/>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959933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fecha 2"/>
          <p:cNvSpPr>
            <a:spLocks noGrp="1"/>
          </p:cNvSpPr>
          <p:nvPr>
            <p:ph type="dt" sz="half" idx="10"/>
          </p:nvPr>
        </p:nvSpPr>
        <p:spPr/>
        <p:txBody>
          <a:bodyPr rtlCol="0"/>
          <a:lstStyle/>
          <a:p>
            <a:pPr rtl="0"/>
            <a:fld id="{D2607812-B0A4-415B-9C63-697F97AC56F2}" type="datetime1">
              <a:rPr lang="es-ES" noProof="0" smtClean="0"/>
              <a:t>22/08/2023</a:t>
            </a:fld>
            <a:endParaRPr lang="es-ES" noProof="0"/>
          </a:p>
        </p:txBody>
      </p:sp>
      <p:sp>
        <p:nvSpPr>
          <p:cNvPr id="4" name="Marcador de posición de pie de página 3"/>
          <p:cNvSpPr>
            <a:spLocks noGrp="1"/>
          </p:cNvSpPr>
          <p:nvPr>
            <p:ph type="ftr" sz="quarter" idx="11"/>
          </p:nvPr>
        </p:nvSpPr>
        <p:spPr/>
        <p:txBody>
          <a:bodyPr rtlCol="0"/>
          <a:lstStyle/>
          <a:p>
            <a:pPr rtl="0"/>
            <a:endParaRPr lang="es-ES" noProof="0"/>
          </a:p>
        </p:txBody>
      </p:sp>
      <p:sp>
        <p:nvSpPr>
          <p:cNvPr id="5" name="Marcador de posición de número de diapositiva 4"/>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28264808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Marcador de posición de fecha 1"/>
          <p:cNvSpPr>
            <a:spLocks noGrp="1"/>
          </p:cNvSpPr>
          <p:nvPr>
            <p:ph type="dt" sz="half" idx="10"/>
          </p:nvPr>
        </p:nvSpPr>
        <p:spPr/>
        <p:txBody>
          <a:bodyPr rtlCol="0"/>
          <a:lstStyle/>
          <a:p>
            <a:pPr rtl="0"/>
            <a:fld id="{F8E731AA-EDDE-49A2-B3F8-DA1DB0B36A7D}" type="datetime1">
              <a:rPr lang="es-ES" noProof="0" smtClean="0"/>
              <a:t>22/08/2023</a:t>
            </a:fld>
            <a:endParaRPr lang="es-ES" noProof="0"/>
          </a:p>
        </p:txBody>
      </p:sp>
      <p:sp>
        <p:nvSpPr>
          <p:cNvPr id="3" name="Marcador de posición de pie de página 2"/>
          <p:cNvSpPr>
            <a:spLocks noGrp="1"/>
          </p:cNvSpPr>
          <p:nvPr>
            <p:ph type="ftr" sz="quarter" idx="11"/>
          </p:nvPr>
        </p:nvSpPr>
        <p:spPr/>
        <p:txBody>
          <a:bodyPr rtlCol="0"/>
          <a:lstStyle/>
          <a:p>
            <a:pPr rtl="0"/>
            <a:endParaRPr lang="es-ES" noProof="0"/>
          </a:p>
        </p:txBody>
      </p:sp>
      <p:sp>
        <p:nvSpPr>
          <p:cNvPr id="7" name="Rectángulo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Marcador de número de diapositiva 3"/>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1719229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contenido">
    <p:spTree>
      <p:nvGrpSpPr>
        <p:cNvPr id="1" name=""/>
        <p:cNvGrpSpPr/>
        <p:nvPr/>
      </p:nvGrpSpPr>
      <p:grpSpPr>
        <a:xfrm>
          <a:off x="0" y="0"/>
          <a:ext cx="0" cy="0"/>
          <a:chOff x="0" y="0"/>
          <a:chExt cx="0" cy="0"/>
        </a:xfrm>
      </p:grpSpPr>
      <p:sp>
        <p:nvSpPr>
          <p:cNvPr id="2" name="Título 1"/>
          <p:cNvSpPr>
            <a:spLocks noGrp="1"/>
          </p:cNvSpPr>
          <p:nvPr>
            <p:ph type="title"/>
          </p:nvPr>
        </p:nvSpPr>
        <p:spPr/>
        <p:txBody>
          <a:bodyPr rtlCol="0"/>
          <a:lstStyle/>
          <a:p>
            <a:pPr rtl="0"/>
            <a:r>
              <a:rPr lang="es-ES" noProof="0"/>
              <a:t>Haga clic para modificar el estilo de título del patrón</a:t>
            </a:r>
          </a:p>
        </p:txBody>
      </p:sp>
      <p:sp>
        <p:nvSpPr>
          <p:cNvPr id="3" name="Marcador de posición de contenido 2"/>
          <p:cNvSpPr>
            <a:spLocks noGrp="1"/>
          </p:cNvSpPr>
          <p:nvPr>
            <p:ph idx="1" hasCustomPrompt="1"/>
          </p:nvPr>
        </p:nvSpPr>
        <p:spPr/>
        <p:txBody>
          <a:bodyPr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10"/>
          </p:nvPr>
        </p:nvSpPr>
        <p:spPr/>
        <p:txBody>
          <a:bodyPr rtlCol="0"/>
          <a:lstStyle/>
          <a:p>
            <a:pPr rtl="0"/>
            <a:fld id="{83569CBF-D15E-45F7-9A71-93D39AFB61B3}"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2373622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grpSp>
        <p:nvGrpSpPr>
          <p:cNvPr id="13" name="Grupo 12"/>
          <p:cNvGrpSpPr/>
          <p:nvPr/>
        </p:nvGrpSpPr>
        <p:grpSpPr>
          <a:xfrm>
            <a:off x="0" y="-2373"/>
            <a:ext cx="12192000" cy="6867027"/>
            <a:chOff x="0" y="-2373"/>
            <a:chExt cx="12192000" cy="6867027"/>
          </a:xfrm>
        </p:grpSpPr>
        <p:sp>
          <p:nvSpPr>
            <p:cNvPr id="11" name="Rectángulo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Elipse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Elips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Elips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Elips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Elips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ángulo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orma libre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677645"/>
            <a:ext cx="4351023" cy="2283824"/>
          </a:xfrm>
        </p:spPr>
        <p:txBody>
          <a:bodyPr rtlCol="0" anchor="ctr"/>
          <a:lstStyle>
            <a:lvl1pPr algn="l">
              <a:defRPr sz="4000" b="0" cap="none"/>
            </a:lvl1pPr>
          </a:lstStyle>
          <a:p>
            <a:pPr rtl="0"/>
            <a:r>
              <a:rPr lang="es-ES" noProof="0"/>
              <a:t>Haga clic para modificar el estilo de título del patrón</a:t>
            </a:r>
          </a:p>
        </p:txBody>
      </p:sp>
      <p:sp>
        <p:nvSpPr>
          <p:cNvPr id="3" name="Marcador de posición de texto 2"/>
          <p:cNvSpPr>
            <a:spLocks noGrp="1"/>
          </p:cNvSpPr>
          <p:nvPr>
            <p:ph type="body" idx="1" hasCustomPrompt="1"/>
          </p:nvPr>
        </p:nvSpPr>
        <p:spPr>
          <a:xfrm>
            <a:off x="6895558" y="2677644"/>
            <a:ext cx="3755379" cy="2283823"/>
          </a:xfrm>
        </p:spPr>
        <p:txBody>
          <a:bodyPr rtlCol="0"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es-ES" noProof="0"/>
              <a:t>Editar estilos de texto del patrón</a:t>
            </a:r>
          </a:p>
        </p:txBody>
      </p:sp>
      <p:sp>
        <p:nvSpPr>
          <p:cNvPr id="4" name="Marcador de posición de fecha 3"/>
          <p:cNvSpPr>
            <a:spLocks noGrp="1"/>
          </p:cNvSpPr>
          <p:nvPr>
            <p:ph type="dt" sz="half" idx="10"/>
          </p:nvPr>
        </p:nvSpPr>
        <p:spPr/>
        <p:txBody>
          <a:bodyPr rtlCol="0"/>
          <a:lstStyle/>
          <a:p>
            <a:pPr rtl="0"/>
            <a:fld id="{9ECFE935-7454-4EF5-9A5B-61A55DB40CEE}"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2308194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Solo título: izquierda">
    <p:spTree>
      <p:nvGrpSpPr>
        <p:cNvPr id="1" name=""/>
        <p:cNvGrpSpPr/>
        <p:nvPr/>
      </p:nvGrpSpPr>
      <p:grpSpPr>
        <a:xfrm>
          <a:off x="0" y="0"/>
          <a:ext cx="0" cy="0"/>
          <a:chOff x="0" y="0"/>
          <a:chExt cx="0" cy="0"/>
        </a:xfrm>
      </p:grpSpPr>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070FF9F6-932A-4C5B-B13A-96F5061CCAB2}"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2579578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Viñetas como iconos de 5X vertical">
    <p:spTree>
      <p:nvGrpSpPr>
        <p:cNvPr id="1" name=""/>
        <p:cNvGrpSpPr/>
        <p:nvPr/>
      </p:nvGrpSpPr>
      <p:grpSpPr>
        <a:xfrm>
          <a:off x="0" y="0"/>
          <a:ext cx="0" cy="0"/>
          <a:chOff x="0" y="0"/>
          <a:chExt cx="0" cy="0"/>
        </a:xfrm>
      </p:grpSpPr>
      <p:sp>
        <p:nvSpPr>
          <p:cNvPr id="10" name="Marcador de posición de texto 9">
            <a:extLst>
              <a:ext uri="{FF2B5EF4-FFF2-40B4-BE49-F238E27FC236}">
                <a16:creationId xmlns:a16="http://schemas.microsoft.com/office/drawing/2014/main" id="{5B480622-FB8F-493B-9965-971B07D752E2}"/>
              </a:ext>
            </a:extLst>
          </p:cNvPr>
          <p:cNvSpPr>
            <a:spLocks noGrp="1"/>
          </p:cNvSpPr>
          <p:nvPr>
            <p:ph type="body" sz="quarter" idx="13" hasCustomPrompt="1"/>
          </p:nvPr>
        </p:nvSpPr>
        <p:spPr>
          <a:xfrm>
            <a:off x="6792913" y="1748812"/>
            <a:ext cx="3852000" cy="720000"/>
          </a:xfrm>
          <a:prstGeom prst="roundRect">
            <a:avLst/>
          </a:prstGeom>
          <a:solidFill>
            <a:schemeClr val="bg1">
              <a:lumMod val="95000"/>
            </a:schemeClr>
          </a:solidFill>
          <a:ln w="31750">
            <a:solidFill>
              <a:schemeClr val="accent1"/>
            </a:solidFill>
          </a:ln>
        </p:spPr>
        <p:txBody>
          <a:bodyPr rtlCol="0" anchor="ctr">
            <a:normAutofit/>
          </a:bodyPr>
          <a:lstStyle>
            <a:lvl1pPr marL="0" indent="0">
              <a:buNone/>
              <a:defRPr sz="2100">
                <a:solidFill>
                  <a:schemeClr val="tx1"/>
                </a:solidFill>
              </a:defRPr>
            </a:lvl1pPr>
          </a:lstStyle>
          <a:p>
            <a:pPr lvl="0" rtl="0"/>
            <a:r>
              <a:rPr lang="es-ES" noProof="0"/>
              <a:t>Elemento de texto</a:t>
            </a:r>
          </a:p>
        </p:txBody>
      </p:sp>
      <p:sp>
        <p:nvSpPr>
          <p:cNvPr id="16" name="Marcador de posición de texto 9">
            <a:extLst>
              <a:ext uri="{FF2B5EF4-FFF2-40B4-BE49-F238E27FC236}">
                <a16:creationId xmlns:a16="http://schemas.microsoft.com/office/drawing/2014/main" id="{2C5BC223-8B87-4685-A901-71B07847E41C}"/>
              </a:ext>
            </a:extLst>
          </p:cNvPr>
          <p:cNvSpPr>
            <a:spLocks noGrp="1"/>
          </p:cNvSpPr>
          <p:nvPr>
            <p:ph type="body" sz="quarter" idx="14" hasCustomPrompt="1"/>
          </p:nvPr>
        </p:nvSpPr>
        <p:spPr>
          <a:xfrm>
            <a:off x="6792913" y="2561156"/>
            <a:ext cx="3852000" cy="720000"/>
          </a:xfrm>
          <a:prstGeom prst="roundRect">
            <a:avLst/>
          </a:prstGeom>
          <a:solidFill>
            <a:schemeClr val="bg1">
              <a:lumMod val="95000"/>
            </a:schemeClr>
          </a:solidFill>
          <a:ln w="31750">
            <a:solidFill>
              <a:schemeClr val="accent2"/>
            </a:solidFill>
          </a:ln>
        </p:spPr>
        <p:txBody>
          <a:bodyPr rtlCol="0" anchor="ctr">
            <a:normAutofit/>
          </a:bodyPr>
          <a:lstStyle>
            <a:lvl1pPr marL="0" indent="0">
              <a:buNone/>
              <a:defRPr sz="2100">
                <a:solidFill>
                  <a:schemeClr val="tx1"/>
                </a:solidFill>
              </a:defRPr>
            </a:lvl1pPr>
          </a:lstStyle>
          <a:p>
            <a:pPr lvl="0" rtl="0"/>
            <a:r>
              <a:rPr lang="es-ES" noProof="0"/>
              <a:t>Elemento de texto</a:t>
            </a:r>
          </a:p>
        </p:txBody>
      </p:sp>
      <p:sp>
        <p:nvSpPr>
          <p:cNvPr id="17" name="Marcador de posición de texto 9">
            <a:extLst>
              <a:ext uri="{FF2B5EF4-FFF2-40B4-BE49-F238E27FC236}">
                <a16:creationId xmlns:a16="http://schemas.microsoft.com/office/drawing/2014/main" id="{1AE3DDF2-FC22-4381-9763-408FEF9648BD}"/>
              </a:ext>
            </a:extLst>
          </p:cNvPr>
          <p:cNvSpPr>
            <a:spLocks noGrp="1"/>
          </p:cNvSpPr>
          <p:nvPr>
            <p:ph type="body" sz="quarter" idx="15" hasCustomPrompt="1"/>
          </p:nvPr>
        </p:nvSpPr>
        <p:spPr>
          <a:xfrm>
            <a:off x="6792913" y="3373501"/>
            <a:ext cx="3852000" cy="720000"/>
          </a:xfrm>
          <a:prstGeom prst="roundRect">
            <a:avLst/>
          </a:prstGeom>
          <a:solidFill>
            <a:schemeClr val="bg1">
              <a:lumMod val="95000"/>
            </a:schemeClr>
          </a:solidFill>
          <a:ln w="31750">
            <a:solidFill>
              <a:schemeClr val="accent3"/>
            </a:solidFill>
          </a:ln>
        </p:spPr>
        <p:txBody>
          <a:bodyPr rtlCol="0" anchor="ctr">
            <a:normAutofit/>
          </a:bodyPr>
          <a:lstStyle>
            <a:lvl1pPr marL="0" indent="0">
              <a:buNone/>
              <a:defRPr sz="2100">
                <a:solidFill>
                  <a:schemeClr val="tx1"/>
                </a:solidFill>
              </a:defRPr>
            </a:lvl1pPr>
          </a:lstStyle>
          <a:p>
            <a:pPr lvl="0" rtl="0"/>
            <a:r>
              <a:rPr lang="es-ES" noProof="0"/>
              <a:t>Elemento de texto</a:t>
            </a:r>
          </a:p>
        </p:txBody>
      </p:sp>
      <p:sp>
        <p:nvSpPr>
          <p:cNvPr id="18" name="Marcador de posición de texto 9">
            <a:extLst>
              <a:ext uri="{FF2B5EF4-FFF2-40B4-BE49-F238E27FC236}">
                <a16:creationId xmlns:a16="http://schemas.microsoft.com/office/drawing/2014/main" id="{6170A2BF-28BF-4B27-B92D-B1423601B767}"/>
              </a:ext>
            </a:extLst>
          </p:cNvPr>
          <p:cNvSpPr>
            <a:spLocks noGrp="1"/>
          </p:cNvSpPr>
          <p:nvPr>
            <p:ph type="body" sz="quarter" idx="16" hasCustomPrompt="1"/>
          </p:nvPr>
        </p:nvSpPr>
        <p:spPr>
          <a:xfrm>
            <a:off x="6792913" y="4185846"/>
            <a:ext cx="3852000" cy="720000"/>
          </a:xfrm>
          <a:prstGeom prst="roundRect">
            <a:avLst/>
          </a:prstGeom>
          <a:solidFill>
            <a:schemeClr val="bg1">
              <a:lumMod val="95000"/>
            </a:schemeClr>
          </a:solidFill>
          <a:ln w="31750">
            <a:solidFill>
              <a:schemeClr val="accent4"/>
            </a:solidFill>
          </a:ln>
        </p:spPr>
        <p:txBody>
          <a:bodyPr rtlCol="0" anchor="ctr">
            <a:normAutofit/>
          </a:bodyPr>
          <a:lstStyle>
            <a:lvl1pPr marL="0" indent="0">
              <a:buNone/>
              <a:defRPr sz="2100">
                <a:solidFill>
                  <a:schemeClr val="tx1"/>
                </a:solidFill>
              </a:defRPr>
            </a:lvl1pPr>
          </a:lstStyle>
          <a:p>
            <a:pPr lvl="0" rtl="0"/>
            <a:r>
              <a:rPr lang="es-ES" noProof="0"/>
              <a:t>Elemento de texto</a:t>
            </a:r>
          </a:p>
        </p:txBody>
      </p:sp>
      <p:sp>
        <p:nvSpPr>
          <p:cNvPr id="19" name="Marcador de posición de texto 9">
            <a:extLst>
              <a:ext uri="{FF2B5EF4-FFF2-40B4-BE49-F238E27FC236}">
                <a16:creationId xmlns:a16="http://schemas.microsoft.com/office/drawing/2014/main" id="{2DB1D08C-9D26-4EC5-B935-D6A265A2A672}"/>
              </a:ext>
            </a:extLst>
          </p:cNvPr>
          <p:cNvSpPr>
            <a:spLocks noGrp="1"/>
          </p:cNvSpPr>
          <p:nvPr>
            <p:ph type="body" sz="quarter" idx="17" hasCustomPrompt="1"/>
          </p:nvPr>
        </p:nvSpPr>
        <p:spPr>
          <a:xfrm>
            <a:off x="6792913" y="4998190"/>
            <a:ext cx="3852000" cy="720000"/>
          </a:xfrm>
          <a:prstGeom prst="roundRect">
            <a:avLst/>
          </a:prstGeom>
          <a:solidFill>
            <a:schemeClr val="bg1">
              <a:lumMod val="95000"/>
            </a:schemeClr>
          </a:solidFill>
          <a:ln w="31750">
            <a:solidFill>
              <a:schemeClr val="accent6"/>
            </a:solidFill>
          </a:ln>
        </p:spPr>
        <p:txBody>
          <a:bodyPr rtlCol="0" anchor="ctr">
            <a:normAutofit/>
          </a:bodyPr>
          <a:lstStyle>
            <a:lvl1pPr marL="0" indent="0">
              <a:buNone/>
              <a:defRPr sz="2100">
                <a:solidFill>
                  <a:schemeClr val="tx1"/>
                </a:solidFill>
              </a:defRPr>
            </a:lvl1pPr>
          </a:lstStyle>
          <a:p>
            <a:pPr lvl="0" rtl="0"/>
            <a:r>
              <a:rPr lang="es-ES" noProof="0"/>
              <a:t>Elemento de texto</a:t>
            </a:r>
          </a:p>
        </p:txBody>
      </p:sp>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989D52B5-E519-4C7F-B300-7312911560FA}"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
        <p:nvSpPr>
          <p:cNvPr id="14" name="Marcador de posición de imagen 13">
            <a:extLst>
              <a:ext uri="{FF2B5EF4-FFF2-40B4-BE49-F238E27FC236}">
                <a16:creationId xmlns:a16="http://schemas.microsoft.com/office/drawing/2014/main" id="{9DDAF6ED-5E16-4D29-98B7-FB80DB3AAFEC}"/>
              </a:ext>
            </a:extLst>
          </p:cNvPr>
          <p:cNvSpPr>
            <a:spLocks noGrp="1"/>
          </p:cNvSpPr>
          <p:nvPr>
            <p:ph type="pic" sz="quarter" idx="18" hasCustomPrompt="1"/>
          </p:nvPr>
        </p:nvSpPr>
        <p:spPr>
          <a:xfrm>
            <a:off x="5870575" y="1840504"/>
            <a:ext cx="536616" cy="536616"/>
          </a:xfrm>
        </p:spPr>
        <p:txBody>
          <a:bodyPr lIns="0" tIns="0" rIns="0" bIns="0" rtlCol="0" anchor="ctr">
            <a:normAutofit/>
          </a:bodyPr>
          <a:lstStyle>
            <a:lvl1pPr marL="0" indent="0" algn="ctr">
              <a:buNone/>
              <a:defRPr sz="1100" i="1"/>
            </a:lvl1pPr>
          </a:lstStyle>
          <a:p>
            <a:pPr rtl="0"/>
            <a:r>
              <a:rPr lang="es-ES" noProof="0"/>
              <a:t>Icono</a:t>
            </a:r>
          </a:p>
        </p:txBody>
      </p:sp>
      <p:sp>
        <p:nvSpPr>
          <p:cNvPr id="21" name="Marcador de posición de imagen 13">
            <a:extLst>
              <a:ext uri="{FF2B5EF4-FFF2-40B4-BE49-F238E27FC236}">
                <a16:creationId xmlns:a16="http://schemas.microsoft.com/office/drawing/2014/main" id="{8C305CB7-F303-430E-951A-7FC6F97062AA}"/>
              </a:ext>
            </a:extLst>
          </p:cNvPr>
          <p:cNvSpPr>
            <a:spLocks noGrp="1"/>
          </p:cNvSpPr>
          <p:nvPr>
            <p:ph type="pic" sz="quarter" idx="19" hasCustomPrompt="1"/>
          </p:nvPr>
        </p:nvSpPr>
        <p:spPr>
          <a:xfrm>
            <a:off x="5870575" y="2652849"/>
            <a:ext cx="536616" cy="536616"/>
          </a:xfrm>
        </p:spPr>
        <p:txBody>
          <a:bodyPr lIns="0" tIns="0" rIns="0" bIns="0" rtlCol="0" anchor="ctr">
            <a:normAutofit/>
          </a:bodyPr>
          <a:lstStyle>
            <a:lvl1pPr marL="0" indent="0" algn="ctr">
              <a:buNone/>
              <a:defRPr sz="1100" i="1"/>
            </a:lvl1pPr>
          </a:lstStyle>
          <a:p>
            <a:pPr rtl="0"/>
            <a:r>
              <a:rPr lang="es-ES" noProof="0"/>
              <a:t>Icono</a:t>
            </a:r>
          </a:p>
        </p:txBody>
      </p:sp>
      <p:sp>
        <p:nvSpPr>
          <p:cNvPr id="22" name="Marcador de posición de imagen 13">
            <a:extLst>
              <a:ext uri="{FF2B5EF4-FFF2-40B4-BE49-F238E27FC236}">
                <a16:creationId xmlns:a16="http://schemas.microsoft.com/office/drawing/2014/main" id="{84D427E5-ED69-4A46-A9B7-F4DC4466F320}"/>
              </a:ext>
            </a:extLst>
          </p:cNvPr>
          <p:cNvSpPr>
            <a:spLocks noGrp="1"/>
          </p:cNvSpPr>
          <p:nvPr>
            <p:ph type="pic" sz="quarter" idx="20" hasCustomPrompt="1"/>
          </p:nvPr>
        </p:nvSpPr>
        <p:spPr>
          <a:xfrm>
            <a:off x="5870575" y="3465194"/>
            <a:ext cx="536616" cy="536616"/>
          </a:xfrm>
        </p:spPr>
        <p:txBody>
          <a:bodyPr lIns="0" tIns="0" rIns="0" bIns="0" rtlCol="0" anchor="ctr">
            <a:normAutofit/>
          </a:bodyPr>
          <a:lstStyle>
            <a:lvl1pPr marL="0" indent="0" algn="ctr">
              <a:buNone/>
              <a:defRPr sz="1100" i="1"/>
            </a:lvl1pPr>
          </a:lstStyle>
          <a:p>
            <a:pPr rtl="0"/>
            <a:r>
              <a:rPr lang="es-ES" noProof="0"/>
              <a:t>Icono</a:t>
            </a:r>
          </a:p>
        </p:txBody>
      </p:sp>
      <p:sp>
        <p:nvSpPr>
          <p:cNvPr id="24" name="Marcador de posición de imagen 13">
            <a:extLst>
              <a:ext uri="{FF2B5EF4-FFF2-40B4-BE49-F238E27FC236}">
                <a16:creationId xmlns:a16="http://schemas.microsoft.com/office/drawing/2014/main" id="{3DDA902F-61D6-4F1C-86C6-D1F5584AE8B3}"/>
              </a:ext>
            </a:extLst>
          </p:cNvPr>
          <p:cNvSpPr>
            <a:spLocks noGrp="1"/>
          </p:cNvSpPr>
          <p:nvPr>
            <p:ph type="pic" sz="quarter" idx="21" hasCustomPrompt="1"/>
          </p:nvPr>
        </p:nvSpPr>
        <p:spPr>
          <a:xfrm>
            <a:off x="5870575" y="4277539"/>
            <a:ext cx="536616" cy="536616"/>
          </a:xfrm>
        </p:spPr>
        <p:txBody>
          <a:bodyPr lIns="0" tIns="0" rIns="0" bIns="0" rtlCol="0" anchor="ctr">
            <a:normAutofit/>
          </a:bodyPr>
          <a:lstStyle>
            <a:lvl1pPr marL="0" indent="0" algn="ctr">
              <a:buNone/>
              <a:defRPr sz="1100" i="1"/>
            </a:lvl1pPr>
          </a:lstStyle>
          <a:p>
            <a:pPr rtl="0"/>
            <a:r>
              <a:rPr lang="es-ES" noProof="0"/>
              <a:t>Icono</a:t>
            </a:r>
          </a:p>
        </p:txBody>
      </p:sp>
      <p:sp>
        <p:nvSpPr>
          <p:cNvPr id="26" name="Marcador de posición de imagen 13">
            <a:extLst>
              <a:ext uri="{FF2B5EF4-FFF2-40B4-BE49-F238E27FC236}">
                <a16:creationId xmlns:a16="http://schemas.microsoft.com/office/drawing/2014/main" id="{D8B6871A-9C69-4437-A5AD-A0400BAF2C6D}"/>
              </a:ext>
            </a:extLst>
          </p:cNvPr>
          <p:cNvSpPr>
            <a:spLocks noGrp="1"/>
          </p:cNvSpPr>
          <p:nvPr>
            <p:ph type="pic" sz="quarter" idx="23" hasCustomPrompt="1"/>
          </p:nvPr>
        </p:nvSpPr>
        <p:spPr>
          <a:xfrm>
            <a:off x="5870575" y="5089882"/>
            <a:ext cx="536616" cy="536616"/>
          </a:xfrm>
        </p:spPr>
        <p:txBody>
          <a:bodyPr lIns="0" tIns="0" rIns="0" bIns="0" rtlCol="0" anchor="ctr">
            <a:normAutofit/>
          </a:bodyPr>
          <a:lstStyle>
            <a:lvl1pPr marL="0" indent="0" algn="ctr">
              <a:buNone/>
              <a:defRPr sz="1100" i="1"/>
            </a:lvl1pPr>
          </a:lstStyle>
          <a:p>
            <a:pPr rtl="0"/>
            <a:r>
              <a:rPr lang="es-ES" noProof="0"/>
              <a:t>Icono</a:t>
            </a:r>
          </a:p>
        </p:txBody>
      </p:sp>
    </p:spTree>
    <p:extLst>
      <p:ext uri="{BB962C8B-B14F-4D97-AF65-F5344CB8AC3E}">
        <p14:creationId xmlns:p14="http://schemas.microsoft.com/office/powerpoint/2010/main" val="3296259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4 viñetas icono vertical claro">
    <p:spTree>
      <p:nvGrpSpPr>
        <p:cNvPr id="1" name=""/>
        <p:cNvGrpSpPr/>
        <p:nvPr/>
      </p:nvGrpSpPr>
      <p:grpSpPr>
        <a:xfrm>
          <a:off x="0" y="0"/>
          <a:ext cx="0" cy="0"/>
          <a:chOff x="0" y="0"/>
          <a:chExt cx="0" cy="0"/>
        </a:xfrm>
      </p:grpSpPr>
      <p:sp>
        <p:nvSpPr>
          <p:cNvPr id="31" name="Elipse 30">
            <a:extLst>
              <a:ext uri="{FF2B5EF4-FFF2-40B4-BE49-F238E27FC236}">
                <a16:creationId xmlns:a16="http://schemas.microsoft.com/office/drawing/2014/main" id="{B8ACAEC3-8D8C-3848-8630-7A0DFF3F6116}"/>
              </a:ext>
            </a:extLst>
          </p:cNvPr>
          <p:cNvSpPr>
            <a:spLocks noChangeAspect="1"/>
          </p:cNvSpPr>
          <p:nvPr userDrawn="1"/>
        </p:nvSpPr>
        <p:spPr>
          <a:xfrm>
            <a:off x="8699143" y="3702940"/>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2" name="Marcador de posición de imagen 9">
            <a:extLst>
              <a:ext uri="{FF2B5EF4-FFF2-40B4-BE49-F238E27FC236}">
                <a16:creationId xmlns:a16="http://schemas.microsoft.com/office/drawing/2014/main" id="{CC12BEA0-F502-0646-A370-7ECF194608D0}"/>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9" name="Elipse 28">
            <a:extLst>
              <a:ext uri="{FF2B5EF4-FFF2-40B4-BE49-F238E27FC236}">
                <a16:creationId xmlns:a16="http://schemas.microsoft.com/office/drawing/2014/main" id="{D58C6160-632A-B540-A7E5-81F40CEC1FE7}"/>
              </a:ext>
            </a:extLst>
          </p:cNvPr>
          <p:cNvSpPr>
            <a:spLocks noChangeAspect="1"/>
          </p:cNvSpPr>
          <p:nvPr userDrawn="1"/>
        </p:nvSpPr>
        <p:spPr>
          <a:xfrm>
            <a:off x="6287247" y="370677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0" name="Marcador de posición de imagen 9">
            <a:extLst>
              <a:ext uri="{FF2B5EF4-FFF2-40B4-BE49-F238E27FC236}">
                <a16:creationId xmlns:a16="http://schemas.microsoft.com/office/drawing/2014/main" id="{EB2FEBB6-C1E0-0D47-8CCC-05EE2F756590}"/>
              </a:ext>
            </a:extLst>
          </p:cNvPr>
          <p:cNvSpPr>
            <a:spLocks noGrp="1"/>
          </p:cNvSpPr>
          <p:nvPr>
            <p:ph type="pic" sz="quarter" idx="23" hasCustomPrompt="1"/>
          </p:nvPr>
        </p:nvSpPr>
        <p:spPr>
          <a:xfrm>
            <a:off x="6452271" y="3873673"/>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2" name="Elipse 21">
            <a:extLst>
              <a:ext uri="{FF2B5EF4-FFF2-40B4-BE49-F238E27FC236}">
                <a16:creationId xmlns:a16="http://schemas.microsoft.com/office/drawing/2014/main" id="{7215E544-9553-AC42-B5C3-F7AE9AD6D815}"/>
              </a:ext>
            </a:extLst>
          </p:cNvPr>
          <p:cNvSpPr>
            <a:spLocks noChangeAspect="1"/>
          </p:cNvSpPr>
          <p:nvPr userDrawn="1"/>
        </p:nvSpPr>
        <p:spPr>
          <a:xfrm>
            <a:off x="8699143"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 name="Elipse 2">
            <a:extLst>
              <a:ext uri="{FF2B5EF4-FFF2-40B4-BE49-F238E27FC236}">
                <a16:creationId xmlns:a16="http://schemas.microsoft.com/office/drawing/2014/main" id="{F76E934A-C634-DF4D-992A-6E01917693AD}"/>
              </a:ext>
            </a:extLst>
          </p:cNvPr>
          <p:cNvSpPr>
            <a:spLocks noChangeAspect="1"/>
          </p:cNvSpPr>
          <p:nvPr userDrawn="1"/>
        </p:nvSpPr>
        <p:spPr>
          <a:xfrm>
            <a:off x="6289119" y="799317"/>
            <a:ext cx="1261872" cy="126187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2C88888B-5B6B-4403-AD59-31324B28492C}"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
        <p:nvSpPr>
          <p:cNvPr id="14" name="Marcador de posición de tex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18" name="Marcador de posición de tex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26" name="Marcador de posición de tex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28" name="Marcador de posición de tex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20" name="Marcador de posición de imagen 9">
            <a:extLst>
              <a:ext uri="{FF2B5EF4-FFF2-40B4-BE49-F238E27FC236}">
                <a16:creationId xmlns:a16="http://schemas.microsoft.com/office/drawing/2014/main" id="{8E97E18E-0E31-B542-9578-D6E4DCD84680}"/>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4" name="Marcador de posición de imagen 9">
            <a:extLst>
              <a:ext uri="{FF2B5EF4-FFF2-40B4-BE49-F238E27FC236}">
                <a16:creationId xmlns:a16="http://schemas.microsoft.com/office/drawing/2014/main" id="{7602DDF7-46BD-6045-BDB0-45F47B0B6A9C}"/>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Tree>
    <p:extLst>
      <p:ext uri="{BB962C8B-B14F-4D97-AF65-F5344CB8AC3E}">
        <p14:creationId xmlns:p14="http://schemas.microsoft.com/office/powerpoint/2010/main" val="1820464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4 viñetas icono vertical">
    <p:spTree>
      <p:nvGrpSpPr>
        <p:cNvPr id="1" name=""/>
        <p:cNvGrpSpPr/>
        <p:nvPr/>
      </p:nvGrpSpPr>
      <p:grpSpPr>
        <a:xfrm>
          <a:off x="0" y="0"/>
          <a:ext cx="0" cy="0"/>
          <a:chOff x="0" y="0"/>
          <a:chExt cx="0" cy="0"/>
        </a:xfrm>
      </p:grpSpPr>
      <p:sp>
        <p:nvSpPr>
          <p:cNvPr id="20" name="Elipse 19">
            <a:extLst>
              <a:ext uri="{FF2B5EF4-FFF2-40B4-BE49-F238E27FC236}">
                <a16:creationId xmlns:a16="http://schemas.microsoft.com/office/drawing/2014/main" id="{86F73ED6-3B3B-5A45-912C-FCFD7D53593C}"/>
              </a:ext>
            </a:extLst>
          </p:cNvPr>
          <p:cNvSpPr>
            <a:spLocks noChangeAspect="1"/>
          </p:cNvSpPr>
          <p:nvPr userDrawn="1"/>
        </p:nvSpPr>
        <p:spPr>
          <a:xfrm>
            <a:off x="8699143" y="3702940"/>
            <a:ext cx="1261872" cy="1261872"/>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1" name="Marcador de posición de imagen 9">
            <a:extLst>
              <a:ext uri="{FF2B5EF4-FFF2-40B4-BE49-F238E27FC236}">
                <a16:creationId xmlns:a16="http://schemas.microsoft.com/office/drawing/2014/main" id="{B5971407-B12A-EE45-895D-769807DFC767}"/>
              </a:ext>
            </a:extLst>
          </p:cNvPr>
          <p:cNvSpPr>
            <a:spLocks noGrp="1"/>
          </p:cNvSpPr>
          <p:nvPr>
            <p:ph type="pic" sz="quarter" idx="24" hasCustomPrompt="1"/>
          </p:nvPr>
        </p:nvSpPr>
        <p:spPr>
          <a:xfrm>
            <a:off x="8865103" y="3869836"/>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2" name="Elipse 21">
            <a:extLst>
              <a:ext uri="{FF2B5EF4-FFF2-40B4-BE49-F238E27FC236}">
                <a16:creationId xmlns:a16="http://schemas.microsoft.com/office/drawing/2014/main" id="{36215321-76D7-AD41-B779-DE347C617DB3}"/>
              </a:ext>
            </a:extLst>
          </p:cNvPr>
          <p:cNvSpPr>
            <a:spLocks noChangeAspect="1"/>
          </p:cNvSpPr>
          <p:nvPr userDrawn="1"/>
        </p:nvSpPr>
        <p:spPr>
          <a:xfrm>
            <a:off x="6288183" y="3706777"/>
            <a:ext cx="1261872" cy="1261872"/>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4" name="Marcador de posición de imagen 9">
            <a:extLst>
              <a:ext uri="{FF2B5EF4-FFF2-40B4-BE49-F238E27FC236}">
                <a16:creationId xmlns:a16="http://schemas.microsoft.com/office/drawing/2014/main" id="{E61684B2-1403-BD44-80B1-6A5C0D0A3C67}"/>
              </a:ext>
            </a:extLst>
          </p:cNvPr>
          <p:cNvSpPr>
            <a:spLocks noGrp="1"/>
          </p:cNvSpPr>
          <p:nvPr>
            <p:ph type="pic" sz="quarter" idx="23" hasCustomPrompt="1"/>
          </p:nvPr>
        </p:nvSpPr>
        <p:spPr>
          <a:xfrm>
            <a:off x="6454143" y="3873673"/>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9" name="Elipse 28">
            <a:extLst>
              <a:ext uri="{FF2B5EF4-FFF2-40B4-BE49-F238E27FC236}">
                <a16:creationId xmlns:a16="http://schemas.microsoft.com/office/drawing/2014/main" id="{3B87B079-A5F0-D34B-90BD-17403B51EF47}"/>
              </a:ext>
            </a:extLst>
          </p:cNvPr>
          <p:cNvSpPr>
            <a:spLocks noChangeAspect="1"/>
          </p:cNvSpPr>
          <p:nvPr userDrawn="1"/>
        </p:nvSpPr>
        <p:spPr>
          <a:xfrm>
            <a:off x="8699143" y="799317"/>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0" name="Elipse 29">
            <a:extLst>
              <a:ext uri="{FF2B5EF4-FFF2-40B4-BE49-F238E27FC236}">
                <a16:creationId xmlns:a16="http://schemas.microsoft.com/office/drawing/2014/main" id="{67169BE7-153A-034D-B3C8-A226C22DE09C}"/>
              </a:ext>
            </a:extLst>
          </p:cNvPr>
          <p:cNvSpPr>
            <a:spLocks noChangeAspect="1"/>
          </p:cNvSpPr>
          <p:nvPr userDrawn="1"/>
        </p:nvSpPr>
        <p:spPr>
          <a:xfrm>
            <a:off x="6288183" y="799317"/>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1" name="Marcador de posición de imagen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966213"/>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32" name="Marcador de posición de imagen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965277"/>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4D3372E8-BF4D-4155-9AFF-99D8704387F6}"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
        <p:nvSpPr>
          <p:cNvPr id="14" name="Marcador de posición de tex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235108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18" name="Marcador de posición de tex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235108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26" name="Marcador de posición de tex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5756275" y="5258548"/>
            <a:ext cx="2325688" cy="774700"/>
          </a:xfrm>
        </p:spPr>
        <p:txBody>
          <a:bodyPr rtlCol="0">
            <a:normAutofit/>
          </a:bodyPr>
          <a:lstStyle>
            <a:lvl1pPr marL="0" indent="0" algn="ctr">
              <a:buNone/>
              <a:defRPr sz="1200"/>
            </a:lvl1pPr>
          </a:lstStyle>
          <a:p>
            <a:pPr lvl="0" rtl="0"/>
            <a:r>
              <a:rPr lang="es-ES" noProof="0"/>
              <a:t>Editar descripción de la viñeta</a:t>
            </a:r>
          </a:p>
        </p:txBody>
      </p:sp>
      <p:sp>
        <p:nvSpPr>
          <p:cNvPr id="28" name="Marcador de posición de tex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8167235" y="5258548"/>
            <a:ext cx="2325688" cy="774700"/>
          </a:xfrm>
        </p:spPr>
        <p:txBody>
          <a:bodyPr rtlCol="0">
            <a:normAutofit/>
          </a:bodyPr>
          <a:lstStyle>
            <a:lvl1pPr marL="0" indent="0" algn="ctr">
              <a:buNone/>
              <a:defRPr sz="1200"/>
            </a:lvl1pPr>
          </a:lstStyle>
          <a:p>
            <a:pPr lvl="0" rtl="0"/>
            <a:r>
              <a:rPr lang="es-ES" noProof="0"/>
              <a:t>Editar descripción de la viñeta</a:t>
            </a:r>
          </a:p>
        </p:txBody>
      </p:sp>
    </p:spTree>
    <p:extLst>
      <p:ext uri="{BB962C8B-B14F-4D97-AF65-F5344CB8AC3E}">
        <p14:creationId xmlns:p14="http://schemas.microsoft.com/office/powerpoint/2010/main" val="3254131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2 viñetas icono vertical">
    <p:spTree>
      <p:nvGrpSpPr>
        <p:cNvPr id="1" name=""/>
        <p:cNvGrpSpPr/>
        <p:nvPr/>
      </p:nvGrpSpPr>
      <p:grpSpPr>
        <a:xfrm>
          <a:off x="0" y="0"/>
          <a:ext cx="0" cy="0"/>
          <a:chOff x="0" y="0"/>
          <a:chExt cx="0" cy="0"/>
        </a:xfrm>
      </p:grpSpPr>
      <p:sp>
        <p:nvSpPr>
          <p:cNvPr id="29" name="Elipse 28">
            <a:extLst>
              <a:ext uri="{FF2B5EF4-FFF2-40B4-BE49-F238E27FC236}">
                <a16:creationId xmlns:a16="http://schemas.microsoft.com/office/drawing/2014/main" id="{3B87B079-A5F0-D34B-90BD-17403B51EF47}"/>
              </a:ext>
            </a:extLst>
          </p:cNvPr>
          <p:cNvSpPr>
            <a:spLocks noChangeAspect="1"/>
          </p:cNvSpPr>
          <p:nvPr userDrawn="1"/>
        </p:nvSpPr>
        <p:spPr>
          <a:xfrm>
            <a:off x="8699143" y="2234226"/>
            <a:ext cx="1261872" cy="126187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0" name="Elipse 29">
            <a:extLst>
              <a:ext uri="{FF2B5EF4-FFF2-40B4-BE49-F238E27FC236}">
                <a16:creationId xmlns:a16="http://schemas.microsoft.com/office/drawing/2014/main" id="{67169BE7-153A-034D-B3C8-A226C22DE09C}"/>
              </a:ext>
            </a:extLst>
          </p:cNvPr>
          <p:cNvSpPr>
            <a:spLocks noChangeAspect="1"/>
          </p:cNvSpPr>
          <p:nvPr userDrawn="1"/>
        </p:nvSpPr>
        <p:spPr>
          <a:xfrm>
            <a:off x="6288183" y="2234226"/>
            <a:ext cx="1261872" cy="1261872"/>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1" name="Marcador de posición de imagen 9">
            <a:extLst>
              <a:ext uri="{FF2B5EF4-FFF2-40B4-BE49-F238E27FC236}">
                <a16:creationId xmlns:a16="http://schemas.microsoft.com/office/drawing/2014/main" id="{604C6493-8619-1749-A32C-8C1C4E875339}"/>
              </a:ext>
            </a:extLst>
          </p:cNvPr>
          <p:cNvSpPr>
            <a:spLocks noGrp="1"/>
          </p:cNvSpPr>
          <p:nvPr>
            <p:ph type="pic" sz="quarter" idx="21" hasCustomPrompt="1"/>
          </p:nvPr>
        </p:nvSpPr>
        <p:spPr>
          <a:xfrm>
            <a:off x="6454143" y="2401122"/>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32" name="Marcador de posición de imagen 9">
            <a:extLst>
              <a:ext uri="{FF2B5EF4-FFF2-40B4-BE49-F238E27FC236}">
                <a16:creationId xmlns:a16="http://schemas.microsoft.com/office/drawing/2014/main" id="{EE25A905-577F-154D-BA89-4F485EEBC4BD}"/>
              </a:ext>
            </a:extLst>
          </p:cNvPr>
          <p:cNvSpPr>
            <a:spLocks noGrp="1"/>
          </p:cNvSpPr>
          <p:nvPr>
            <p:ph type="pic" sz="quarter" idx="22" hasCustomPrompt="1"/>
          </p:nvPr>
        </p:nvSpPr>
        <p:spPr>
          <a:xfrm>
            <a:off x="8865103" y="2400186"/>
            <a:ext cx="929952" cy="929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835F7FC3-4986-41D3-8450-7E9589F36E30}"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
        <p:nvSpPr>
          <p:cNvPr id="14" name="Marcador de posición de tex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5756275" y="3785996"/>
            <a:ext cx="2325688" cy="1503455"/>
          </a:xfrm>
        </p:spPr>
        <p:txBody>
          <a:bodyPr rtlCol="0">
            <a:noAutofit/>
          </a:bodyPr>
          <a:lstStyle>
            <a:lvl1pPr marL="0" indent="0" algn="ctr">
              <a:buNone/>
              <a:defRPr sz="1200"/>
            </a:lvl1pPr>
          </a:lstStyle>
          <a:p>
            <a:pPr lvl="0" rtl="0"/>
            <a:r>
              <a:rPr lang="es-ES" noProof="0"/>
              <a:t>Editar descripción de la viñeta</a:t>
            </a:r>
          </a:p>
        </p:txBody>
      </p:sp>
      <p:sp>
        <p:nvSpPr>
          <p:cNvPr id="18" name="Marcador de posición de tex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8167235" y="3785996"/>
            <a:ext cx="2325688" cy="1503455"/>
          </a:xfrm>
        </p:spPr>
        <p:txBody>
          <a:bodyPr rtlCol="0">
            <a:noAutofit/>
          </a:bodyPr>
          <a:lstStyle>
            <a:lvl1pPr marL="0" indent="0" algn="ctr">
              <a:buNone/>
              <a:defRPr sz="1200"/>
            </a:lvl1pPr>
          </a:lstStyle>
          <a:p>
            <a:pPr lvl="0" rtl="0"/>
            <a:r>
              <a:rPr lang="es-ES" noProof="0"/>
              <a:t>Editar descripción de la viñeta</a:t>
            </a:r>
          </a:p>
        </p:txBody>
      </p:sp>
    </p:spTree>
    <p:extLst>
      <p:ext uri="{BB962C8B-B14F-4D97-AF65-F5344CB8AC3E}">
        <p14:creationId xmlns:p14="http://schemas.microsoft.com/office/powerpoint/2010/main" val="2465061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 viñetas icono horizontal">
    <p:spTree>
      <p:nvGrpSpPr>
        <p:cNvPr id="1" name=""/>
        <p:cNvGrpSpPr/>
        <p:nvPr/>
      </p:nvGrpSpPr>
      <p:grpSpPr>
        <a:xfrm>
          <a:off x="0" y="0"/>
          <a:ext cx="0" cy="0"/>
          <a:chOff x="0" y="0"/>
          <a:chExt cx="0" cy="0"/>
        </a:xfrm>
      </p:grpSpPr>
      <p:sp>
        <p:nvSpPr>
          <p:cNvPr id="32" name="Elipse 31">
            <a:extLst>
              <a:ext uri="{FF2B5EF4-FFF2-40B4-BE49-F238E27FC236}">
                <a16:creationId xmlns:a16="http://schemas.microsoft.com/office/drawing/2014/main" id="{F625DE42-6A2A-D745-B1F8-2AF2793533BE}"/>
              </a:ext>
            </a:extLst>
          </p:cNvPr>
          <p:cNvSpPr>
            <a:spLocks noChangeAspect="1"/>
          </p:cNvSpPr>
          <p:nvPr userDrawn="1"/>
        </p:nvSpPr>
        <p:spPr>
          <a:xfrm>
            <a:off x="8404601" y="3981394"/>
            <a:ext cx="1042415" cy="1042415"/>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3" name="Marcador de posición de imagen 9">
            <a:extLst>
              <a:ext uri="{FF2B5EF4-FFF2-40B4-BE49-F238E27FC236}">
                <a16:creationId xmlns:a16="http://schemas.microsoft.com/office/drawing/2014/main" id="{A87D37E3-62A9-1F44-8520-EBED16BF1C0F}"/>
              </a:ext>
            </a:extLst>
          </p:cNvPr>
          <p:cNvSpPr>
            <a:spLocks noGrp="1"/>
          </p:cNvSpPr>
          <p:nvPr>
            <p:ph type="pic" sz="quarter" idx="24" hasCustomPrompt="1"/>
          </p:nvPr>
        </p:nvSpPr>
        <p:spPr>
          <a:xfrm>
            <a:off x="8535100" y="4123125"/>
            <a:ext cx="781417" cy="758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9" name="Elipse 28">
            <a:extLst>
              <a:ext uri="{FF2B5EF4-FFF2-40B4-BE49-F238E27FC236}">
                <a16:creationId xmlns:a16="http://schemas.microsoft.com/office/drawing/2014/main" id="{75F8797D-AFBD-534A-AC82-DE2B7BAECE83}"/>
              </a:ext>
            </a:extLst>
          </p:cNvPr>
          <p:cNvSpPr>
            <a:spLocks noChangeAspect="1"/>
          </p:cNvSpPr>
          <p:nvPr userDrawn="1"/>
        </p:nvSpPr>
        <p:spPr>
          <a:xfrm>
            <a:off x="8404601" y="1932281"/>
            <a:ext cx="1042415" cy="104241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30" name="Marcador de posición de imagen 9">
            <a:extLst>
              <a:ext uri="{FF2B5EF4-FFF2-40B4-BE49-F238E27FC236}">
                <a16:creationId xmlns:a16="http://schemas.microsoft.com/office/drawing/2014/main" id="{EFE809D2-16A3-B143-BC10-FEC397E62C62}"/>
              </a:ext>
            </a:extLst>
          </p:cNvPr>
          <p:cNvSpPr>
            <a:spLocks noGrp="1"/>
          </p:cNvSpPr>
          <p:nvPr>
            <p:ph type="pic" sz="quarter" idx="23" hasCustomPrompt="1"/>
          </p:nvPr>
        </p:nvSpPr>
        <p:spPr>
          <a:xfrm>
            <a:off x="8535100" y="2074012"/>
            <a:ext cx="781417" cy="758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grpSp>
        <p:nvGrpSpPr>
          <p:cNvPr id="23" name="Grupo 22">
            <a:extLst>
              <a:ext uri="{FF2B5EF4-FFF2-40B4-BE49-F238E27FC236}">
                <a16:creationId xmlns:a16="http://schemas.microsoft.com/office/drawing/2014/main" id="{A9677FD5-9A91-4866-B075-6DDE16433AC7}"/>
              </a:ext>
            </a:extLst>
          </p:cNvPr>
          <p:cNvGrpSpPr/>
          <p:nvPr userDrawn="1"/>
        </p:nvGrpSpPr>
        <p:grpSpPr>
          <a:xfrm>
            <a:off x="16303" y="0"/>
            <a:ext cx="12192000" cy="6858000"/>
            <a:chOff x="16303" y="6430358"/>
            <a:chExt cx="12192000" cy="6858000"/>
          </a:xfrm>
        </p:grpSpPr>
        <p:sp>
          <p:nvSpPr>
            <p:cNvPr id="11" name="Rectángulo 10"/>
            <p:cNvSpPr/>
            <p:nvPr/>
          </p:nvSpPr>
          <p:spPr>
            <a:xfrm>
              <a:off x="236937" y="6430358"/>
              <a:ext cx="5078012"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r="-140094"/>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Forma libre 5"/>
            <p:cNvSpPr/>
            <p:nvPr/>
          </p:nvSpPr>
          <p:spPr bwMode="gray">
            <a:xfrm rot="15922489">
              <a:off x="3144589" y="8256436"/>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orma libre 5"/>
            <p:cNvSpPr/>
            <p:nvPr/>
          </p:nvSpPr>
          <p:spPr bwMode="gray">
            <a:xfrm rot="16200000">
              <a:off x="2233481" y="9232079"/>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orma libre 5"/>
            <p:cNvSpPr>
              <a:spLocks noEditPoints="1"/>
            </p:cNvSpPr>
            <p:nvPr/>
          </p:nvSpPr>
          <p:spPr bwMode="gray">
            <a:xfrm>
              <a:off x="16303" y="6431945"/>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ítulo 1"/>
          <p:cNvSpPr>
            <a:spLocks noGrp="1"/>
          </p:cNvSpPr>
          <p:nvPr>
            <p:ph type="title"/>
          </p:nvPr>
        </p:nvSpPr>
        <p:spPr>
          <a:xfrm>
            <a:off x="1154956" y="2287088"/>
            <a:ext cx="3438881" cy="2283824"/>
          </a:xfrm>
        </p:spPr>
        <p:txBody>
          <a:bodyPr rtlCol="0" anchor="ctr"/>
          <a:lstStyle>
            <a:lvl1pPr algn="l">
              <a:defRPr sz="2300" b="0" cap="none"/>
            </a:lvl1pPr>
          </a:lstStyle>
          <a:p>
            <a:pPr rtl="0"/>
            <a:r>
              <a:rPr lang="es-ES" noProof="0"/>
              <a:t>Haga clic para modificar el estilo de título del patrón</a:t>
            </a:r>
          </a:p>
        </p:txBody>
      </p:sp>
      <p:sp>
        <p:nvSpPr>
          <p:cNvPr id="4" name="Marcador de posición de fecha 3"/>
          <p:cNvSpPr>
            <a:spLocks noGrp="1"/>
          </p:cNvSpPr>
          <p:nvPr>
            <p:ph type="dt" sz="half" idx="10"/>
          </p:nvPr>
        </p:nvSpPr>
        <p:spPr/>
        <p:txBody>
          <a:bodyPr rtlCol="0"/>
          <a:lstStyle/>
          <a:p>
            <a:pPr rtl="0"/>
            <a:fld id="{22333FD8-864A-4560-9F36-DDB61130B9B0}" type="datetime1">
              <a:rPr lang="es-ES" noProof="0" smtClean="0"/>
              <a:t>22/08/2023</a:t>
            </a:fld>
            <a:endParaRPr lang="es-ES" noProof="0"/>
          </a:p>
        </p:txBody>
      </p:sp>
      <p:sp>
        <p:nvSpPr>
          <p:cNvPr id="5" name="Marcador de posición de pie de página 4"/>
          <p:cNvSpPr>
            <a:spLocks noGrp="1"/>
          </p:cNvSpPr>
          <p:nvPr>
            <p:ph type="ftr" sz="quarter" idx="11"/>
          </p:nvPr>
        </p:nvSpPr>
        <p:spPr/>
        <p:txBody>
          <a:bodyPr rtlCol="0"/>
          <a:lstStyle/>
          <a:p>
            <a:pPr rtl="0"/>
            <a:endParaRPr lang="es-ES" noProof="0"/>
          </a:p>
        </p:txBody>
      </p:sp>
      <p:sp>
        <p:nvSpPr>
          <p:cNvPr id="15" name="Rectángulo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12"/>
          </p:nvPr>
        </p:nvSpPr>
        <p:spPr/>
        <p:txBody>
          <a:bodyPr rtlCol="0"/>
          <a:lstStyle/>
          <a:p>
            <a:pPr rtl="0"/>
            <a:fld id="{9FF96B15-8338-45D5-A943-561235072D66}" type="slidenum">
              <a:rPr lang="es-ES" noProof="0" smtClean="0"/>
              <a:t>‹Nº›</a:t>
            </a:fld>
            <a:endParaRPr lang="es-ES" noProof="0"/>
          </a:p>
        </p:txBody>
      </p:sp>
      <p:sp>
        <p:nvSpPr>
          <p:cNvPr id="14" name="Marcador de posición de texto 13">
            <a:extLst>
              <a:ext uri="{FF2B5EF4-FFF2-40B4-BE49-F238E27FC236}">
                <a16:creationId xmlns:a16="http://schemas.microsoft.com/office/drawing/2014/main" id="{9ADD13A9-A8EA-4B1C-AE31-FE189E0E8B86}"/>
              </a:ext>
            </a:extLst>
          </p:cNvPr>
          <p:cNvSpPr>
            <a:spLocks noGrp="1"/>
          </p:cNvSpPr>
          <p:nvPr>
            <p:ph type="body" sz="quarter" idx="14" hasCustomPrompt="1"/>
          </p:nvPr>
        </p:nvSpPr>
        <p:spPr>
          <a:xfrm>
            <a:off x="6189670" y="1840992"/>
            <a:ext cx="2095046" cy="1225056"/>
          </a:xfrm>
        </p:spPr>
        <p:txBody>
          <a:bodyPr rtlCol="0" anchor="ctr">
            <a:noAutofit/>
          </a:bodyPr>
          <a:lstStyle>
            <a:lvl1pPr marL="0" indent="0" algn="l">
              <a:buNone/>
              <a:defRPr sz="1200"/>
            </a:lvl1pPr>
          </a:lstStyle>
          <a:p>
            <a:pPr lvl="0" rtl="0"/>
            <a:r>
              <a:rPr lang="es-ES" noProof="0"/>
              <a:t>Editar descripción de la viñeta</a:t>
            </a:r>
          </a:p>
        </p:txBody>
      </p:sp>
      <p:sp>
        <p:nvSpPr>
          <p:cNvPr id="18" name="Marcador de posición de texto 13">
            <a:extLst>
              <a:ext uri="{FF2B5EF4-FFF2-40B4-BE49-F238E27FC236}">
                <a16:creationId xmlns:a16="http://schemas.microsoft.com/office/drawing/2014/main" id="{A2BAC124-81DA-4B8B-86CD-75C69A4D0DBB}"/>
              </a:ext>
            </a:extLst>
          </p:cNvPr>
          <p:cNvSpPr>
            <a:spLocks noGrp="1"/>
          </p:cNvSpPr>
          <p:nvPr>
            <p:ph type="body" sz="quarter" idx="16" hasCustomPrompt="1"/>
          </p:nvPr>
        </p:nvSpPr>
        <p:spPr>
          <a:xfrm>
            <a:off x="9519533" y="1840992"/>
            <a:ext cx="2095046" cy="1225056"/>
          </a:xfrm>
        </p:spPr>
        <p:txBody>
          <a:bodyPr rtlCol="0" anchor="ctr">
            <a:noAutofit/>
          </a:bodyPr>
          <a:lstStyle>
            <a:lvl1pPr marL="0" indent="0" algn="l">
              <a:buNone/>
              <a:defRPr sz="1200"/>
            </a:lvl1pPr>
          </a:lstStyle>
          <a:p>
            <a:pPr lvl="0" rtl="0"/>
            <a:r>
              <a:rPr lang="es-ES" noProof="0"/>
              <a:t>Editar descripción de la viñeta</a:t>
            </a:r>
          </a:p>
        </p:txBody>
      </p:sp>
      <p:sp>
        <p:nvSpPr>
          <p:cNvPr id="26" name="Marcador de posición de texto 13">
            <a:extLst>
              <a:ext uri="{FF2B5EF4-FFF2-40B4-BE49-F238E27FC236}">
                <a16:creationId xmlns:a16="http://schemas.microsoft.com/office/drawing/2014/main" id="{B493D355-B592-4395-8255-D1D4FB1CF1A6}"/>
              </a:ext>
            </a:extLst>
          </p:cNvPr>
          <p:cNvSpPr>
            <a:spLocks noGrp="1"/>
          </p:cNvSpPr>
          <p:nvPr>
            <p:ph type="body" sz="quarter" idx="18" hasCustomPrompt="1"/>
          </p:nvPr>
        </p:nvSpPr>
        <p:spPr>
          <a:xfrm>
            <a:off x="6189670" y="3891529"/>
            <a:ext cx="2095046" cy="1222144"/>
          </a:xfrm>
        </p:spPr>
        <p:txBody>
          <a:bodyPr rtlCol="0" anchor="ctr">
            <a:noAutofit/>
          </a:bodyPr>
          <a:lstStyle>
            <a:lvl1pPr marL="0" indent="0" algn="l">
              <a:buNone/>
              <a:defRPr sz="1200"/>
            </a:lvl1pPr>
          </a:lstStyle>
          <a:p>
            <a:pPr lvl="0" rtl="0"/>
            <a:r>
              <a:rPr lang="es-ES" noProof="0"/>
              <a:t>Editar descripción de la viñeta</a:t>
            </a:r>
          </a:p>
        </p:txBody>
      </p:sp>
      <p:sp>
        <p:nvSpPr>
          <p:cNvPr id="28" name="Marcador de posición de texto 13">
            <a:extLst>
              <a:ext uri="{FF2B5EF4-FFF2-40B4-BE49-F238E27FC236}">
                <a16:creationId xmlns:a16="http://schemas.microsoft.com/office/drawing/2014/main" id="{D0A496BB-AA13-44AE-AFA6-30D4ED5099E9}"/>
              </a:ext>
            </a:extLst>
          </p:cNvPr>
          <p:cNvSpPr>
            <a:spLocks noGrp="1"/>
          </p:cNvSpPr>
          <p:nvPr>
            <p:ph type="body" sz="quarter" idx="20" hasCustomPrompt="1"/>
          </p:nvPr>
        </p:nvSpPr>
        <p:spPr>
          <a:xfrm>
            <a:off x="9519533" y="3891529"/>
            <a:ext cx="2095046" cy="1222144"/>
          </a:xfrm>
        </p:spPr>
        <p:txBody>
          <a:bodyPr rtlCol="0" anchor="ctr">
            <a:noAutofit/>
          </a:bodyPr>
          <a:lstStyle>
            <a:lvl1pPr marL="0" indent="0" algn="l">
              <a:buNone/>
              <a:defRPr sz="1200"/>
            </a:lvl1pPr>
          </a:lstStyle>
          <a:p>
            <a:pPr lvl="0" rtl="0"/>
            <a:r>
              <a:rPr lang="es-ES" noProof="0"/>
              <a:t>Editar descripción de la viñeta</a:t>
            </a:r>
          </a:p>
        </p:txBody>
      </p:sp>
      <p:sp>
        <p:nvSpPr>
          <p:cNvPr id="20" name="Elipse 19">
            <a:extLst>
              <a:ext uri="{FF2B5EF4-FFF2-40B4-BE49-F238E27FC236}">
                <a16:creationId xmlns:a16="http://schemas.microsoft.com/office/drawing/2014/main" id="{73963115-25B3-494B-9A13-AC92EFE94C09}"/>
              </a:ext>
            </a:extLst>
          </p:cNvPr>
          <p:cNvSpPr>
            <a:spLocks noChangeAspect="1"/>
          </p:cNvSpPr>
          <p:nvPr userDrawn="1"/>
        </p:nvSpPr>
        <p:spPr>
          <a:xfrm>
            <a:off x="5070995" y="1932281"/>
            <a:ext cx="1042415" cy="104241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1" name="Marcador de posición de imagen 9">
            <a:extLst>
              <a:ext uri="{FF2B5EF4-FFF2-40B4-BE49-F238E27FC236}">
                <a16:creationId xmlns:a16="http://schemas.microsoft.com/office/drawing/2014/main" id="{3C759269-D6E6-2B41-8BEE-8B5AFB809B6A}"/>
              </a:ext>
            </a:extLst>
          </p:cNvPr>
          <p:cNvSpPr>
            <a:spLocks noGrp="1"/>
          </p:cNvSpPr>
          <p:nvPr>
            <p:ph type="pic" sz="quarter" idx="21" hasCustomPrompt="1"/>
          </p:nvPr>
        </p:nvSpPr>
        <p:spPr>
          <a:xfrm>
            <a:off x="5201494" y="2074012"/>
            <a:ext cx="781417" cy="758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
        <p:nvSpPr>
          <p:cNvPr id="22" name="Elipse 21">
            <a:extLst>
              <a:ext uri="{FF2B5EF4-FFF2-40B4-BE49-F238E27FC236}">
                <a16:creationId xmlns:a16="http://schemas.microsoft.com/office/drawing/2014/main" id="{43E569D5-DC38-7C46-95CD-ACFBFBF591A2}"/>
              </a:ext>
            </a:extLst>
          </p:cNvPr>
          <p:cNvSpPr>
            <a:spLocks noChangeAspect="1"/>
          </p:cNvSpPr>
          <p:nvPr userDrawn="1"/>
        </p:nvSpPr>
        <p:spPr>
          <a:xfrm>
            <a:off x="5070995" y="3981394"/>
            <a:ext cx="1042415" cy="104241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noProof="0"/>
          </a:p>
        </p:txBody>
      </p:sp>
      <p:sp>
        <p:nvSpPr>
          <p:cNvPr id="24" name="Marcador de posición de imagen 9">
            <a:extLst>
              <a:ext uri="{FF2B5EF4-FFF2-40B4-BE49-F238E27FC236}">
                <a16:creationId xmlns:a16="http://schemas.microsoft.com/office/drawing/2014/main" id="{E8396DFD-D667-2648-9BE4-6237690F7999}"/>
              </a:ext>
            </a:extLst>
          </p:cNvPr>
          <p:cNvSpPr>
            <a:spLocks noGrp="1"/>
          </p:cNvSpPr>
          <p:nvPr>
            <p:ph type="pic" sz="quarter" idx="22" hasCustomPrompt="1"/>
          </p:nvPr>
        </p:nvSpPr>
        <p:spPr>
          <a:xfrm>
            <a:off x="5201494" y="4123125"/>
            <a:ext cx="781417" cy="758952"/>
          </a:xfrm>
          <a:prstGeom prst="ellipse">
            <a:avLst/>
          </a:prstGeom>
          <a:noFill/>
          <a:effectLst/>
        </p:spPr>
        <p:txBody>
          <a:bodyPr rtlCol="0" anchor="ctr">
            <a:normAutofit/>
          </a:bodyPr>
          <a:lstStyle>
            <a:lvl1pPr marL="0" indent="0" algn="ctr">
              <a:buNone/>
              <a:defRPr sz="1200" i="1"/>
            </a:lvl1pPr>
          </a:lstStyle>
          <a:p>
            <a:pPr rtl="0"/>
            <a:r>
              <a:rPr lang="es-ES" noProof="0"/>
              <a:t>Seleccionar el icono</a:t>
            </a:r>
          </a:p>
        </p:txBody>
      </p:sp>
    </p:spTree>
    <p:extLst>
      <p:ext uri="{BB962C8B-B14F-4D97-AF65-F5344CB8AC3E}">
        <p14:creationId xmlns:p14="http://schemas.microsoft.com/office/powerpoint/2010/main" val="292990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upo 8"/>
          <p:cNvGrpSpPr/>
          <p:nvPr/>
        </p:nvGrpSpPr>
        <p:grpSpPr>
          <a:xfrm>
            <a:off x="0" y="-2373"/>
            <a:ext cx="12192000" cy="6867027"/>
            <a:chOff x="0" y="-2373"/>
            <a:chExt cx="12192000" cy="6867027"/>
          </a:xfrm>
        </p:grpSpPr>
        <p:sp>
          <p:nvSpPr>
            <p:cNvPr id="26" name="Rectángulo 25"/>
            <p:cNvSpPr/>
            <p:nvPr/>
          </p:nvSpPr>
          <p:spPr>
            <a:xfrm>
              <a:off x="0" y="0"/>
              <a:ext cx="12192000" cy="6858000"/>
            </a:xfrm>
            <a:prstGeom prst="rect">
              <a:avLst/>
            </a:prstGeom>
            <a:blipFill>
              <a:blip r:embed="rId17">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Elipse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Elipse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Elipse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Elipse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Elipse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orma libre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orma libre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orma libre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Marcador de posición de título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pPr rtl="0"/>
            <a:r>
              <a:rPr lang="es-ES" noProof="0"/>
              <a:t>Haga clic para modificar el estilo de título del patrón</a:t>
            </a:r>
          </a:p>
        </p:txBody>
      </p:sp>
      <p:sp>
        <p:nvSpPr>
          <p:cNvPr id="3" name="Marcador de posición de texto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4" name="Marcador de posición de fecha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tx1">
                    <a:lumMod val="75000"/>
                    <a:lumOff val="25000"/>
                  </a:schemeClr>
                </a:solidFill>
              </a:defRPr>
            </a:lvl1pPr>
          </a:lstStyle>
          <a:p>
            <a:pPr rtl="0"/>
            <a:fld id="{66718DFF-D654-4532-A1B0-A42FE70F9FB3}" type="datetime1">
              <a:rPr lang="es-ES" noProof="0" smtClean="0"/>
              <a:t>22/08/2023</a:t>
            </a:fld>
            <a:endParaRPr lang="es-ES" noProof="0"/>
          </a:p>
        </p:txBody>
      </p:sp>
      <p:sp>
        <p:nvSpPr>
          <p:cNvPr id="5" name="Marcador de posición de pie de página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tx1">
                    <a:lumMod val="75000"/>
                    <a:lumOff val="25000"/>
                  </a:schemeClr>
                </a:solidFill>
                <a:latin typeface="+mn-lt"/>
              </a:defRPr>
            </a:lvl1pPr>
          </a:lstStyle>
          <a:p>
            <a:pPr rtl="0"/>
            <a:endParaRPr lang="es-ES" noProof="0"/>
          </a:p>
        </p:txBody>
      </p:sp>
      <p:sp>
        <p:nvSpPr>
          <p:cNvPr id="22" name="Rectángulo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Marcador de posición de número de diapositiva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pPr rtl="0"/>
            <a:fld id="{9FF96B15-8338-45D5-A943-561235072D66}" type="slidenum">
              <a:rPr lang="es-ES" noProof="0" smtClean="0"/>
              <a:t>‹Nº›</a:t>
            </a:fld>
            <a:endParaRPr lang="es-ES" noProof="0"/>
          </a:p>
        </p:txBody>
      </p:sp>
    </p:spTree>
    <p:extLst>
      <p:ext uri="{BB962C8B-B14F-4D97-AF65-F5344CB8AC3E}">
        <p14:creationId xmlns:p14="http://schemas.microsoft.com/office/powerpoint/2010/main" val="206391533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59" r:id="rId4"/>
    <p:sldLayoutId id="2147483860" r:id="rId5"/>
    <p:sldLayoutId id="2147483861" r:id="rId6"/>
    <p:sldLayoutId id="2147483862" r:id="rId7"/>
    <p:sldLayoutId id="2147483864" r:id="rId8"/>
    <p:sldLayoutId id="2147483863" r:id="rId9"/>
    <p:sldLayoutId id="2147483858" r:id="rId10"/>
    <p:sldLayoutId id="2147483865" r:id="rId11"/>
    <p:sldLayoutId id="2147483844" r:id="rId12"/>
    <p:sldLayoutId id="2147483845" r:id="rId13"/>
    <p:sldLayoutId id="2147483846" r:id="rId14"/>
    <p:sldLayoutId id="2147483847" r:id="rId15"/>
  </p:sldLayoutIdLst>
  <p:hf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616509" y="1592230"/>
            <a:ext cx="9060199" cy="2617657"/>
          </a:xfrm>
        </p:spPr>
        <p:txBody>
          <a:bodyPr/>
          <a:lstStyle/>
          <a:p>
            <a:pPr algn="ctr"/>
            <a:r>
              <a:rPr lang="es-ES" sz="3600" b="1" dirty="0">
                <a:latin typeface="Arial" panose="020B0604020202020204" pitchFamily="34" charset="0"/>
                <a:cs typeface="Arial" panose="020B0604020202020204" pitchFamily="34" charset="0"/>
              </a:rPr>
              <a:t>TRIBUNAL DE CUENTAS</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PROYECTO DE PRESUPUESTO  2024 </a:t>
            </a:r>
            <a:endParaRPr lang="es-PA" sz="3600" b="1" dirty="0">
              <a:latin typeface="Arial" panose="020B0604020202020204" pitchFamily="34" charset="0"/>
              <a:cs typeface="Arial" panose="020B0604020202020204" pitchFamily="34" charset="0"/>
            </a:endParaRPr>
          </a:p>
        </p:txBody>
      </p:sp>
      <p:pic>
        <p:nvPicPr>
          <p:cNvPr id="5" name="Imagen 4" descr="https://tribunaldecuentas.gob.pa/wp-content/uploads/2018/05/logo.jpg"/>
          <p:cNvPicPr/>
          <p:nvPr/>
        </p:nvPicPr>
        <p:blipFill>
          <a:blip r:embed="rId3">
            <a:extLst>
              <a:ext uri="{28A0092B-C50C-407E-A947-70E740481C1C}">
                <a14:useLocalDpi xmlns:a14="http://schemas.microsoft.com/office/drawing/2010/main" val="0"/>
              </a:ext>
            </a:extLst>
          </a:blip>
          <a:srcRect/>
          <a:stretch>
            <a:fillRect/>
          </a:stretch>
        </p:blipFill>
        <p:spPr bwMode="auto">
          <a:xfrm>
            <a:off x="624275" y="5634447"/>
            <a:ext cx="992234" cy="641894"/>
          </a:xfrm>
          <a:prstGeom prst="ellipse">
            <a:avLst/>
          </a:prstGeom>
          <a:ln>
            <a:noFill/>
          </a:ln>
          <a:effectLst>
            <a:softEdge rad="112500"/>
          </a:effectLst>
        </p:spPr>
      </p:pic>
      <p:sp>
        <p:nvSpPr>
          <p:cNvPr id="2" name="CuadroTexto 1"/>
          <p:cNvSpPr txBox="1"/>
          <p:nvPr/>
        </p:nvSpPr>
        <p:spPr>
          <a:xfrm>
            <a:off x="8740589" y="6014731"/>
            <a:ext cx="4043082" cy="523220"/>
          </a:xfrm>
          <a:prstGeom prst="rect">
            <a:avLst/>
          </a:prstGeom>
          <a:noFill/>
        </p:spPr>
        <p:txBody>
          <a:bodyPr wrap="square" rtlCol="0">
            <a:spAutoFit/>
          </a:bodyPr>
          <a:lstStyle/>
          <a:p>
            <a:r>
              <a:rPr lang="es-PA" sz="1400" dirty="0">
                <a:solidFill>
                  <a:schemeClr val="accent1">
                    <a:lumMod val="75000"/>
                  </a:schemeClr>
                </a:solidFill>
              </a:rPr>
              <a:t>www.tribunaldecuentas.gob.pa</a:t>
            </a:r>
          </a:p>
          <a:p>
            <a:endParaRPr lang="es-PA" sz="1400" dirty="0">
              <a:solidFill>
                <a:schemeClr val="tx2">
                  <a:lumMod val="60000"/>
                  <a:lumOff val="40000"/>
                </a:schemeClr>
              </a:solidFill>
            </a:endParaRPr>
          </a:p>
        </p:txBody>
      </p:sp>
    </p:spTree>
    <p:extLst>
      <p:ext uri="{BB962C8B-B14F-4D97-AF65-F5344CB8AC3E}">
        <p14:creationId xmlns:p14="http://schemas.microsoft.com/office/powerpoint/2010/main" val="3067009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21688" y="930124"/>
            <a:ext cx="8761413" cy="706964"/>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738130" y="2346593"/>
            <a:ext cx="10675345" cy="4511407"/>
          </a:xfrm>
          <a:prstGeom prst="rect">
            <a:avLst/>
          </a:prstGeom>
          <a:noFill/>
        </p:spPr>
        <p:txBody>
          <a:bodyPr wrap="square" rtlCol="0">
            <a:noAutofit/>
          </a:bodyPr>
          <a:lstStyle/>
          <a:p>
            <a:pPr marL="109728" indent="0" algn="just">
              <a:spcBef>
                <a:spcPts val="0"/>
              </a:spcBef>
              <a:buNone/>
            </a:pPr>
            <a:r>
              <a:rPr lang="es-ES" sz="2800" b="1" dirty="0">
                <a:latin typeface="Arial" panose="020B0604020202020204" pitchFamily="34" charset="0"/>
                <a:cs typeface="Arial" panose="020B0604020202020204" pitchFamily="34" charset="0"/>
              </a:rPr>
              <a:t>CONSOLIDAR LA CAPACIDAD PRESUPUESTARIA Y FINANCIERA DEL TRIBUNAL DE CUENTAS</a:t>
            </a:r>
          </a:p>
          <a:p>
            <a:pPr algn="just"/>
            <a:endParaRPr lang="es-PA" sz="2800" dirty="0">
              <a:latin typeface="Arial" panose="020B0604020202020204" pitchFamily="34" charset="0"/>
              <a:cs typeface="Arial" panose="020B0604020202020204" pitchFamily="34" charset="0"/>
            </a:endParaRPr>
          </a:p>
          <a:p>
            <a:pPr algn="just"/>
            <a:r>
              <a:rPr lang="es-MX" sz="3200" dirty="0">
                <a:latin typeface="Arial" panose="020B0604020202020204" pitchFamily="34" charset="0"/>
                <a:cs typeface="Arial" panose="020B0604020202020204" pitchFamily="34" charset="0"/>
              </a:rPr>
              <a:t>Fortalecer los controles internos en el uso de los bienes de la entidad para que se realicen con absoluta transparencia, conforme a los principios de legalidad, eficiencia, eficacia, responsabilidad y economía.</a:t>
            </a:r>
            <a:endParaRPr lang="es-PA" sz="3200" dirty="0">
              <a:latin typeface="Arial" panose="020B0604020202020204" pitchFamily="34" charset="0"/>
              <a:cs typeface="Arial" panose="020B0604020202020204" pitchFamily="34" charset="0"/>
            </a:endParaRPr>
          </a:p>
          <a:p>
            <a:r>
              <a:rPr lang="es-MX" sz="3200" dirty="0">
                <a:latin typeface="Arial" panose="020B0604020202020204" pitchFamily="34" charset="0"/>
                <a:cs typeface="Arial" panose="020B0604020202020204" pitchFamily="34" charset="0"/>
              </a:rPr>
              <a:t> </a:t>
            </a:r>
            <a:endParaRPr lang="es-PA" sz="32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10</a:t>
            </a:fld>
            <a:endParaRPr lang="es-ES"/>
          </a:p>
        </p:txBody>
      </p:sp>
    </p:spTree>
    <p:extLst>
      <p:ext uri="{BB962C8B-B14F-4D97-AF65-F5344CB8AC3E}">
        <p14:creationId xmlns:p14="http://schemas.microsoft.com/office/powerpoint/2010/main" val="3434185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91127" y="882335"/>
            <a:ext cx="8761413" cy="706964"/>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 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96191" y="1974273"/>
            <a:ext cx="10858500" cy="4426526"/>
          </a:xfrm>
          <a:prstGeom prst="rect">
            <a:avLst/>
          </a:prstGeom>
          <a:noFill/>
        </p:spPr>
        <p:txBody>
          <a:bodyPr wrap="square" rtlCol="0">
            <a:noAutofit/>
          </a:bodyPr>
          <a:lstStyle/>
          <a:p>
            <a:pPr marL="109728" indent="0" algn="just">
              <a:spcBef>
                <a:spcPts val="0"/>
              </a:spcBef>
              <a:buNone/>
            </a:pPr>
            <a:endParaRPr lang="es-ES" sz="2000" b="1" dirty="0">
              <a:latin typeface="Arial" panose="020B0604020202020204" pitchFamily="34" charset="0"/>
              <a:cs typeface="Arial" panose="020B0604020202020204" pitchFamily="34" charset="0"/>
            </a:endParaRPr>
          </a:p>
          <a:p>
            <a:pPr marL="109728" indent="0" algn="just">
              <a:spcBef>
                <a:spcPts val="0"/>
              </a:spcBef>
              <a:buNone/>
            </a:pPr>
            <a:r>
              <a:rPr lang="es-ES" sz="2800" b="1" dirty="0">
                <a:latin typeface="Arial" panose="020B0604020202020204" pitchFamily="34" charset="0"/>
                <a:cs typeface="Arial" panose="020B0604020202020204" pitchFamily="34" charset="0"/>
              </a:rPr>
              <a:t>FORTALECER LA CAPACIDAD TÉCNICA</a:t>
            </a:r>
          </a:p>
          <a:p>
            <a:pPr marL="109728" indent="0" algn="just">
              <a:spcBef>
                <a:spcPts val="0"/>
              </a:spcBef>
              <a:buNone/>
            </a:pPr>
            <a:endParaRPr lang="es-ES" sz="2000" b="1" dirty="0">
              <a:latin typeface="Arial" panose="020B0604020202020204" pitchFamily="34" charset="0"/>
              <a:cs typeface="Arial" panose="020B0604020202020204" pitchFamily="34" charset="0"/>
            </a:endParaRPr>
          </a:p>
          <a:p>
            <a:pPr marL="457200" lvl="0" indent="-457200" algn="just">
              <a:buClrTx/>
              <a:buFont typeface="Arial" panose="020B0604020202020204" pitchFamily="34" charset="0"/>
              <a:buChar char="•"/>
            </a:pPr>
            <a:r>
              <a:rPr lang="es-ES" sz="2800" dirty="0">
                <a:latin typeface="Arial" panose="020B0604020202020204" pitchFamily="34" charset="0"/>
                <a:cs typeface="Arial" panose="020B0604020202020204" pitchFamily="34" charset="0"/>
              </a:rPr>
              <a:t>Actualizar y mejorar los programas informáticos, conforme al programa gubernamental diseñado e implementado por la Autoridad de Innovación Gubernamental (AIG).</a:t>
            </a:r>
          </a:p>
          <a:p>
            <a:pPr marL="457200" lvl="0" indent="-457200" algn="just">
              <a:buClrTx/>
              <a:buFont typeface="Arial" panose="020B0604020202020204" pitchFamily="34" charset="0"/>
              <a:buChar char="•"/>
            </a:pPr>
            <a:endParaRPr lang="es-ES" sz="2800" dirty="0">
              <a:latin typeface="Arial" panose="020B0604020202020204" pitchFamily="34" charset="0"/>
              <a:cs typeface="Arial" panose="020B0604020202020204" pitchFamily="34" charset="0"/>
            </a:endParaRPr>
          </a:p>
          <a:p>
            <a:pPr marL="457200" lvl="0" indent="-457200" algn="just">
              <a:buClrTx/>
              <a:buFont typeface="Arial" panose="020B0604020202020204" pitchFamily="34" charset="0"/>
              <a:buChar char="•"/>
            </a:pPr>
            <a:endParaRPr lang="es-ES" sz="10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ES" sz="2800" dirty="0">
                <a:latin typeface="Arial" panose="020B0604020202020204" pitchFamily="34" charset="0"/>
                <a:cs typeface="Arial" panose="020B0604020202020204" pitchFamily="34" charset="0"/>
              </a:rPr>
              <a:t>Facilitar al usuario interno y externo modernas herramientas tecnológicas de información para el acceso a los programas y acciones que adelanta el Tribunal de Cuentas.</a:t>
            </a:r>
            <a:endParaRPr lang="es-PA" sz="2800" dirty="0">
              <a:latin typeface="Arial" panose="020B0604020202020204" pitchFamily="34" charset="0"/>
              <a:cs typeface="Arial" panose="020B0604020202020204" pitchFamily="34" charset="0"/>
            </a:endParaRPr>
          </a:p>
          <a:p>
            <a:pPr algn="just"/>
            <a:endParaRPr lang="es-PA"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a:t>
            </a:r>
            <a:endParaRPr lang="es-PA" sz="2400" dirty="0">
              <a:latin typeface="Arial" panose="020B0604020202020204" pitchFamily="34" charset="0"/>
              <a:cs typeface="Arial" panose="020B0604020202020204" pitchFamily="34" charset="0"/>
            </a:endParaRPr>
          </a:p>
          <a:p>
            <a:pPr lvl="0" algn="just">
              <a:buClrTx/>
            </a:pPr>
            <a:endParaRPr lang="es-PA" sz="20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11</a:t>
            </a:fld>
            <a:endParaRPr lang="es-ES"/>
          </a:p>
        </p:txBody>
      </p:sp>
    </p:spTree>
    <p:extLst>
      <p:ext uri="{BB962C8B-B14F-4D97-AF65-F5344CB8AC3E}">
        <p14:creationId xmlns:p14="http://schemas.microsoft.com/office/powerpoint/2010/main" val="1893648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03757" y="891300"/>
            <a:ext cx="8761413" cy="706964"/>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 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542611" y="1919235"/>
            <a:ext cx="11063235" cy="4938765"/>
          </a:xfrm>
          <a:prstGeom prst="rect">
            <a:avLst/>
          </a:prstGeom>
          <a:noFill/>
        </p:spPr>
        <p:txBody>
          <a:bodyPr wrap="square" rtlCol="0">
            <a:noAutofit/>
          </a:bodyPr>
          <a:lstStyle/>
          <a:p>
            <a:pPr marL="109728" indent="0" algn="just">
              <a:spcBef>
                <a:spcPts val="0"/>
              </a:spcBef>
              <a:buNone/>
            </a:pPr>
            <a:endParaRPr lang="es-ES" sz="2000" b="1" dirty="0">
              <a:latin typeface="Arial" panose="020B0604020202020204" pitchFamily="34" charset="0"/>
              <a:cs typeface="Arial" panose="020B0604020202020204" pitchFamily="34" charset="0"/>
            </a:endParaRPr>
          </a:p>
          <a:p>
            <a:pPr marL="109728" indent="0" algn="just">
              <a:spcBef>
                <a:spcPts val="0"/>
              </a:spcBef>
              <a:buNone/>
            </a:pPr>
            <a:endParaRPr lang="es-ES" sz="2800" b="1" dirty="0">
              <a:latin typeface="Arial" panose="020B0604020202020204" pitchFamily="34" charset="0"/>
              <a:cs typeface="Arial" panose="020B0604020202020204" pitchFamily="34" charset="0"/>
            </a:endParaRPr>
          </a:p>
          <a:p>
            <a:pPr marL="109728" indent="0" algn="just">
              <a:spcBef>
                <a:spcPts val="0"/>
              </a:spcBef>
              <a:buNone/>
            </a:pPr>
            <a:r>
              <a:rPr lang="es-ES" sz="2800" b="1" dirty="0">
                <a:latin typeface="Arial" panose="020B0604020202020204" pitchFamily="34" charset="0"/>
                <a:cs typeface="Arial" panose="020B0604020202020204" pitchFamily="34" charset="0"/>
              </a:rPr>
              <a:t>FORTALECER LA CAPACIDAD TÉCNICA</a:t>
            </a:r>
          </a:p>
          <a:p>
            <a:pPr algn="just"/>
            <a:r>
              <a:rPr lang="es-ES" sz="2800" dirty="0">
                <a:latin typeface="Arial" panose="020B0604020202020204" pitchFamily="34" charset="0"/>
                <a:cs typeface="Arial" panose="020B0604020202020204" pitchFamily="34" charset="0"/>
              </a:rPr>
              <a:t> </a:t>
            </a:r>
            <a:endParaRPr lang="es-PA" sz="28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ES" sz="3200" dirty="0">
                <a:latin typeface="Arial" panose="020B0604020202020204" pitchFamily="34" charset="0"/>
                <a:cs typeface="Arial" panose="020B0604020202020204" pitchFamily="34" charset="0"/>
              </a:rPr>
              <a:t>Desarrollar e implementar, a corto plazo, el programa para el manejo de mensajería digital y desarrollo de gestor documental, aplicable a nuestras actividades judiciales y administrativas.</a:t>
            </a:r>
            <a:endParaRPr lang="es-PA" sz="3200" dirty="0">
              <a:latin typeface="Arial" panose="020B0604020202020204" pitchFamily="34" charset="0"/>
              <a:cs typeface="Arial" panose="020B0604020202020204" pitchFamily="34" charset="0"/>
            </a:endParaRPr>
          </a:p>
          <a:p>
            <a:pPr algn="just"/>
            <a:r>
              <a:rPr lang="es-ES" sz="3200" dirty="0">
                <a:latin typeface="Arial" panose="020B0604020202020204" pitchFamily="34" charset="0"/>
                <a:cs typeface="Arial" panose="020B0604020202020204" pitchFamily="34" charset="0"/>
              </a:rPr>
              <a:t> </a:t>
            </a:r>
            <a:endParaRPr lang="es-PA" sz="3200" dirty="0">
              <a:latin typeface="Arial" panose="020B0604020202020204" pitchFamily="34" charset="0"/>
              <a:cs typeface="Arial" panose="020B0604020202020204" pitchFamily="34" charset="0"/>
            </a:endParaRPr>
          </a:p>
          <a:p>
            <a:pPr lvl="0" algn="just">
              <a:buClrTx/>
            </a:pPr>
            <a:endParaRPr lang="es-PA" sz="20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12</a:t>
            </a:fld>
            <a:endParaRPr lang="es-ES"/>
          </a:p>
        </p:txBody>
      </p:sp>
    </p:spTree>
    <p:extLst>
      <p:ext uri="{BB962C8B-B14F-4D97-AF65-F5344CB8AC3E}">
        <p14:creationId xmlns:p14="http://schemas.microsoft.com/office/powerpoint/2010/main" val="1998212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03758" y="679572"/>
            <a:ext cx="8761413" cy="1210850"/>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815248" y="2170323"/>
            <a:ext cx="10598228" cy="4589066"/>
          </a:xfrm>
          <a:prstGeom prst="rect">
            <a:avLst/>
          </a:prstGeom>
          <a:noFill/>
        </p:spPr>
        <p:txBody>
          <a:bodyPr wrap="square" rtlCol="0">
            <a:noAutofit/>
          </a:bodyPr>
          <a:lstStyle/>
          <a:p>
            <a:pPr>
              <a:spcBef>
                <a:spcPts val="0"/>
              </a:spcBef>
            </a:pPr>
            <a:r>
              <a:rPr lang="es-PA" sz="2800" b="1" dirty="0">
                <a:latin typeface="Arial" panose="020B0604020202020204" pitchFamily="34" charset="0"/>
                <a:cs typeface="Arial" panose="020B0604020202020204" pitchFamily="34" charset="0"/>
              </a:rPr>
              <a:t>RECURSOS HUMANOS  </a:t>
            </a:r>
          </a:p>
          <a:p>
            <a:pPr marL="109728">
              <a:spcBef>
                <a:spcPts val="0"/>
              </a:spcBef>
            </a:pPr>
            <a:endParaRPr lang="es-PA" sz="24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Estructura organizativa</a:t>
            </a:r>
            <a:endParaRPr lang="es-PA" sz="2400"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Reorganizar la estructura administrativa y judicial para adecuarla a las necesidades actuales del funcionamiento del Tribunal de Cuentas.</a:t>
            </a:r>
            <a:endParaRPr lang="es-PA" sz="2400" dirty="0">
              <a:latin typeface="Arial" panose="020B0604020202020204" pitchFamily="34" charset="0"/>
              <a:cs typeface="Arial" panose="020B0604020202020204" pitchFamily="34" charset="0"/>
            </a:endParaRPr>
          </a:p>
          <a:p>
            <a:pPr algn="just"/>
            <a:endParaRPr lang="es-MX" sz="1000" b="1" dirty="0">
              <a:latin typeface="Arial" panose="020B0604020202020204" pitchFamily="34" charset="0"/>
              <a:cs typeface="Arial" panose="020B0604020202020204" pitchFamily="34" charset="0"/>
            </a:endParaRPr>
          </a:p>
          <a:p>
            <a:pPr algn="just"/>
            <a:endParaRPr lang="es-MX" sz="1000" b="1" dirty="0">
              <a:latin typeface="Arial" panose="020B0604020202020204" pitchFamily="34" charset="0"/>
              <a:cs typeface="Arial" panose="020B0604020202020204" pitchFamily="34" charset="0"/>
            </a:endParaRPr>
          </a:p>
          <a:p>
            <a:pPr algn="just"/>
            <a:r>
              <a:rPr lang="es-MX" sz="2400" b="1" dirty="0">
                <a:latin typeface="Arial" panose="020B0604020202020204" pitchFamily="34" charset="0"/>
                <a:cs typeface="Arial" panose="020B0604020202020204" pitchFamily="34" charset="0"/>
              </a:rPr>
              <a:t>Carrera Judicial</a:t>
            </a:r>
            <a:endParaRPr lang="es-PA"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Proponer la implementación de la Carrera Judicial en el Tribunal de Cuentas que garantice al personal administrativo y judicial la estabilidad laboral, basados en criterios científicos de evaluación del desempeño, competencias, eficiencia y eficacia en el servicio que prestan los colaboradores.</a:t>
            </a:r>
          </a:p>
          <a:p>
            <a:pPr algn="just"/>
            <a:endParaRPr lang="es-MX" sz="2400" b="1" dirty="0">
              <a:latin typeface="Arial" panose="020B0604020202020204" pitchFamily="34" charset="0"/>
              <a:cs typeface="Arial" panose="020B0604020202020204" pitchFamily="34" charset="0"/>
            </a:endParaRPr>
          </a:p>
          <a:p>
            <a:endParaRPr lang="es-PA" sz="2800" b="1"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13</a:t>
            </a:fld>
            <a:endParaRPr lang="es-ES"/>
          </a:p>
        </p:txBody>
      </p:sp>
    </p:spTree>
    <p:extLst>
      <p:ext uri="{BB962C8B-B14F-4D97-AF65-F5344CB8AC3E}">
        <p14:creationId xmlns:p14="http://schemas.microsoft.com/office/powerpoint/2010/main" val="30808253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485829" y="805174"/>
            <a:ext cx="8761413" cy="1210850"/>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54627" y="1818409"/>
            <a:ext cx="10889673" cy="4889678"/>
          </a:xfrm>
          <a:prstGeom prst="rect">
            <a:avLst/>
          </a:prstGeom>
          <a:noFill/>
        </p:spPr>
        <p:txBody>
          <a:bodyPr wrap="square" rtlCol="0">
            <a:noAutofit/>
          </a:bodyPr>
          <a:lstStyle/>
          <a:p>
            <a:pPr marL="109728" indent="0" algn="ctr">
              <a:spcBef>
                <a:spcPts val="0"/>
              </a:spcBef>
              <a:buNone/>
            </a:pPr>
            <a:endParaRPr lang="es-PA" sz="1400" b="1" dirty="0">
              <a:latin typeface="Arial" panose="020B0604020202020204" pitchFamily="34" charset="0"/>
              <a:cs typeface="Arial" panose="020B0604020202020204" pitchFamily="34" charset="0"/>
            </a:endParaRPr>
          </a:p>
          <a:p>
            <a:pPr>
              <a:spcBef>
                <a:spcPts val="0"/>
              </a:spcBef>
            </a:pPr>
            <a:r>
              <a:rPr lang="es-PA" sz="2800" b="1" dirty="0">
                <a:latin typeface="Arial" panose="020B0604020202020204" pitchFamily="34" charset="0"/>
                <a:cs typeface="Arial" panose="020B0604020202020204" pitchFamily="34" charset="0"/>
              </a:rPr>
              <a:t>RECURSOS HUMANOS  </a:t>
            </a:r>
          </a:p>
          <a:p>
            <a:endParaRPr lang="es-MX" sz="2000" b="1" dirty="0">
              <a:latin typeface="Arial" panose="020B0604020202020204" pitchFamily="34" charset="0"/>
              <a:cs typeface="Arial" panose="020B0604020202020204" pitchFamily="34" charset="0"/>
            </a:endParaRPr>
          </a:p>
          <a:p>
            <a:r>
              <a:rPr lang="es-MX" sz="2400" b="1" dirty="0">
                <a:latin typeface="Arial" panose="020B0604020202020204" pitchFamily="34" charset="0"/>
                <a:cs typeface="Arial" panose="020B0604020202020204" pitchFamily="34" charset="0"/>
              </a:rPr>
              <a:t>Capacitación</a:t>
            </a:r>
          </a:p>
          <a:p>
            <a:pPr marL="342900" lvl="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Formar a los colaboradores del área jurídica a través de los cursos de actualización, talleres y seminarios en modalidad presencial y/o virtual, con la participación de facilitadores nacionales e internacionales.</a:t>
            </a:r>
          </a:p>
          <a:p>
            <a:pPr lvl="0" algn="just"/>
            <a:endParaRPr lang="es-MX" sz="2400"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Continuar con las jornadas de divulgación y sensibilización a los entes estatales, sector privado y público general, sobre la importancia de la cultura de legalidad, la rendición de cuentas y consecuencias de la responsabilidad patrimonial.  </a:t>
            </a:r>
          </a:p>
          <a:p>
            <a:pPr lvl="0" algn="just"/>
            <a:endParaRPr lang="es-MX" sz="2800" dirty="0">
              <a:latin typeface="Arial" panose="020B0604020202020204" pitchFamily="34" charset="0"/>
              <a:cs typeface="Arial" panose="020B0604020202020204" pitchFamily="34" charset="0"/>
            </a:endParaRPr>
          </a:p>
          <a:p>
            <a:endParaRPr lang="es-PA" sz="2000" b="1"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14</a:t>
            </a:fld>
            <a:endParaRPr lang="es-ES"/>
          </a:p>
        </p:txBody>
      </p:sp>
    </p:spTree>
    <p:extLst>
      <p:ext uri="{BB962C8B-B14F-4D97-AF65-F5344CB8AC3E}">
        <p14:creationId xmlns:p14="http://schemas.microsoft.com/office/powerpoint/2010/main" val="1175576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91127" y="707108"/>
            <a:ext cx="8761413" cy="1210850"/>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848299" y="1917958"/>
            <a:ext cx="10342440" cy="4940042"/>
          </a:xfrm>
          <a:prstGeom prst="rect">
            <a:avLst/>
          </a:prstGeom>
          <a:noFill/>
        </p:spPr>
        <p:txBody>
          <a:bodyPr wrap="square" rtlCol="0">
            <a:noAutofit/>
          </a:bodyPr>
          <a:lstStyle/>
          <a:p>
            <a:pPr marL="109728" indent="0" algn="ctr">
              <a:spcBef>
                <a:spcPts val="0"/>
              </a:spcBef>
              <a:buNone/>
            </a:pPr>
            <a:endParaRPr lang="es-PA" sz="1200" b="1" dirty="0">
              <a:latin typeface="Arial" panose="020B0604020202020204" pitchFamily="34" charset="0"/>
              <a:cs typeface="Arial" panose="020B0604020202020204" pitchFamily="34" charset="0"/>
            </a:endParaRPr>
          </a:p>
          <a:p>
            <a:pPr algn="just"/>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Capacitación</a:t>
            </a:r>
            <a:endParaRPr lang="es-PA" sz="2800" dirty="0">
              <a:latin typeface="Arial" panose="020B0604020202020204" pitchFamily="34" charset="0"/>
              <a:cs typeface="Arial" panose="020B0604020202020204" pitchFamily="34" charset="0"/>
            </a:endParaRPr>
          </a:p>
          <a:p>
            <a:pPr lvl="0" algn="just"/>
            <a:endParaRPr lang="es-PA" sz="28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Potenciar actividades conjuntas con los entes de educación superior nacionales e internacionales, organismos y entidades gubernamentales con los cuales se han suscrito convenios de colaboración científica, académica e interinstitucional, mediante la realización de pasantías, cursos de actualización, diplomados, especialización y maestrías, entre otras.</a:t>
            </a:r>
            <a:endParaRPr lang="es-PA" sz="2800" dirty="0">
              <a:latin typeface="Arial" panose="020B0604020202020204" pitchFamily="34" charset="0"/>
              <a:cs typeface="Arial" panose="020B0604020202020204" pitchFamily="34" charset="0"/>
            </a:endParaRPr>
          </a:p>
          <a:p>
            <a:pPr lvl="0" algn="just"/>
            <a:endParaRPr lang="es-MX" sz="2800" dirty="0">
              <a:latin typeface="Arial" panose="020B0604020202020204" pitchFamily="34" charset="0"/>
              <a:cs typeface="Arial" panose="020B0604020202020204" pitchFamily="34" charset="0"/>
            </a:endParaRPr>
          </a:p>
          <a:p>
            <a:pPr lvl="0"/>
            <a:endParaRPr lang="es-MX" sz="2800" dirty="0">
              <a:latin typeface="Arial" panose="020B0604020202020204" pitchFamily="34" charset="0"/>
              <a:cs typeface="Arial" panose="020B0604020202020204" pitchFamily="34" charset="0"/>
            </a:endParaRPr>
          </a:p>
          <a:p>
            <a:pPr lvl="0"/>
            <a:endParaRPr lang="es-PA" dirty="0"/>
          </a:p>
          <a:p>
            <a:endParaRPr lang="es-MX" sz="2000" b="1"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15</a:t>
            </a:fld>
            <a:endParaRPr lang="es-ES"/>
          </a:p>
        </p:txBody>
      </p:sp>
    </p:spTree>
    <p:extLst>
      <p:ext uri="{BB962C8B-B14F-4D97-AF65-F5344CB8AC3E}">
        <p14:creationId xmlns:p14="http://schemas.microsoft.com/office/powerpoint/2010/main" val="3740994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03759" y="679572"/>
            <a:ext cx="8761413" cy="1210850"/>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571500" y="1795749"/>
            <a:ext cx="10875026" cy="4810149"/>
          </a:xfrm>
          <a:prstGeom prst="rect">
            <a:avLst/>
          </a:prstGeom>
          <a:noFill/>
        </p:spPr>
        <p:txBody>
          <a:bodyPr wrap="square" rtlCol="0">
            <a:noAutofit/>
          </a:bodyPr>
          <a:lstStyle/>
          <a:p>
            <a:pPr algn="just"/>
            <a:endParaRPr lang="es-MX" sz="28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Capacitación</a:t>
            </a:r>
          </a:p>
          <a:p>
            <a:pPr marL="342900" lvl="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Realizar el II Congreso Internacional del Tribunal de Cuentas, en el marco de su XV aniversario de fundación, para intercambiar conocimientos y experiencias con entidades fiscalizadoras superiores y tribunales extranjeros sobre los retos actuales en la investigación y juzgamiento de la responsabilidad patrimonial.</a:t>
            </a:r>
          </a:p>
          <a:p>
            <a:pPr marL="342900" lvl="0" indent="-342900" algn="just">
              <a:buFont typeface="Arial" panose="020B0604020202020204" pitchFamily="34" charset="0"/>
              <a:buChar char="•"/>
            </a:pPr>
            <a:endParaRPr lang="es-PA" sz="2400" dirty="0">
              <a:latin typeface="Arial" panose="020B0604020202020204" pitchFamily="34" charset="0"/>
              <a:cs typeface="Arial" panose="020B0604020202020204" pitchFamily="34" charset="0"/>
            </a:endParaRPr>
          </a:p>
          <a:p>
            <a:pPr lvl="0" algn="just"/>
            <a:endParaRPr lang="es-MX" sz="1000" dirty="0">
              <a:latin typeface="Arial" panose="020B0604020202020204" pitchFamily="34" charset="0"/>
              <a:cs typeface="Arial" panose="020B0604020202020204" pitchFamily="34" charset="0"/>
            </a:endParaRPr>
          </a:p>
          <a:p>
            <a:pPr marL="342900" lvl="0" indent="-342900" algn="just">
              <a:buFont typeface="Arial" panose="020B0604020202020204" pitchFamily="34" charset="0"/>
              <a:buChar char="•"/>
            </a:pPr>
            <a:r>
              <a:rPr lang="es-MX" sz="2400" dirty="0">
                <a:latin typeface="Arial" panose="020B0604020202020204" pitchFamily="34" charset="0"/>
                <a:cs typeface="Arial" panose="020B0604020202020204" pitchFamily="34" charset="0"/>
              </a:rPr>
              <a:t>Fortalecer al personal en las capacidades individuales y colectivas, habilidades y actitudes en el desempeño laboral, sentido de pertenencia y colaboración, para el desarrollo efectivo y eficaz de las funciones que desempeñan, para cumplir los objetivos del Tribunal de Cuentas.  </a:t>
            </a:r>
            <a:endParaRPr lang="es-PA" sz="2400" dirty="0">
              <a:latin typeface="Arial" panose="020B0604020202020204" pitchFamily="34" charset="0"/>
              <a:cs typeface="Arial" panose="020B0604020202020204" pitchFamily="34" charset="0"/>
            </a:endParaRPr>
          </a:p>
          <a:p>
            <a:pPr algn="just"/>
            <a:r>
              <a:rPr lang="es-MX" sz="2400" dirty="0">
                <a:latin typeface="Arial" panose="020B0604020202020204" pitchFamily="34" charset="0"/>
                <a:cs typeface="Arial" panose="020B0604020202020204" pitchFamily="34" charset="0"/>
              </a:rPr>
              <a:t> </a:t>
            </a:r>
            <a:endParaRPr lang="es-PA" sz="2400" dirty="0">
              <a:latin typeface="Arial" panose="020B0604020202020204" pitchFamily="34" charset="0"/>
              <a:cs typeface="Arial" panose="020B0604020202020204" pitchFamily="34" charset="0"/>
            </a:endParaRPr>
          </a:p>
          <a:p>
            <a:pPr lvl="0"/>
            <a:endParaRPr lang="es-MX" dirty="0"/>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16</a:t>
            </a:fld>
            <a:endParaRPr lang="es-ES"/>
          </a:p>
        </p:txBody>
      </p:sp>
    </p:spTree>
    <p:extLst>
      <p:ext uri="{BB962C8B-B14F-4D97-AF65-F5344CB8AC3E}">
        <p14:creationId xmlns:p14="http://schemas.microsoft.com/office/powerpoint/2010/main" val="1356609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772700" y="600364"/>
            <a:ext cx="8761413" cy="1343825"/>
          </a:xfrm>
        </p:spPr>
        <p:txBody>
          <a:bodyPr rtlCol="0"/>
          <a:lstStyle/>
          <a:p>
            <a:pPr algn="ctr"/>
            <a:r>
              <a:rPr lang="es-ES" sz="2800" dirty="0">
                <a:solidFill>
                  <a:schemeClr val="bg1"/>
                </a:solidFill>
                <a:latin typeface="Arial" panose="020B0604020202020204" pitchFamily="34" charset="0"/>
                <a:cs typeface="Arial" panose="020B0604020202020204" pitchFamily="34" charset="0"/>
              </a:rPr>
              <a:t>PROYECTO DE PRESUPUESTO </a:t>
            </a:r>
            <a:br>
              <a:rPr lang="es-ES" sz="2800" dirty="0">
                <a:solidFill>
                  <a:schemeClr val="bg1"/>
                </a:solidFill>
                <a:latin typeface="Arial" panose="020B0604020202020204" pitchFamily="34" charset="0"/>
                <a:cs typeface="Arial" panose="020B0604020202020204" pitchFamily="34" charset="0"/>
              </a:rPr>
            </a:br>
            <a:r>
              <a:rPr lang="es-ES" sz="2800" dirty="0">
                <a:solidFill>
                  <a:schemeClr val="bg1"/>
                </a:solidFill>
                <a:latin typeface="Arial" panose="020B0604020202020204" pitchFamily="34" charset="0"/>
                <a:cs typeface="Arial" panose="020B0604020202020204" pitchFamily="34" charset="0"/>
              </a:rPr>
              <a:t>  </a:t>
            </a:r>
            <a:r>
              <a:rPr lang="es-ES" sz="2400" dirty="0">
                <a:solidFill>
                  <a:schemeClr val="bg1"/>
                </a:solidFill>
                <a:latin typeface="Arial" panose="020B0604020202020204" pitchFamily="34" charset="0"/>
                <a:cs typeface="Arial" panose="020B0604020202020204" pitchFamily="34" charset="0"/>
              </a:rPr>
              <a:t>VIGENCIA  2024 </a:t>
            </a:r>
            <a:br>
              <a:rPr lang="es-ES" sz="2400" dirty="0">
                <a:solidFill>
                  <a:schemeClr val="bg1"/>
                </a:solidFill>
                <a:latin typeface="Arial" panose="020B0604020202020204" pitchFamily="34" charset="0"/>
                <a:cs typeface="Arial" panose="020B0604020202020204" pitchFamily="34" charset="0"/>
              </a:rPr>
            </a:br>
            <a:r>
              <a:rPr lang="es-ES" sz="2800" dirty="0">
                <a:solidFill>
                  <a:schemeClr val="bg1"/>
                </a:solidFill>
                <a:latin typeface="Arial" panose="020B0604020202020204" pitchFamily="34" charset="0"/>
                <a:cs typeface="Arial" panose="020B0604020202020204" pitchFamily="34" charset="0"/>
              </a:rPr>
              <a:t>B/.5,283,151.00</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44236" y="2038119"/>
            <a:ext cx="10850568" cy="4510577"/>
          </a:xfrm>
          <a:prstGeom prst="rect">
            <a:avLst/>
          </a:prstGeom>
          <a:noFill/>
        </p:spPr>
        <p:txBody>
          <a:bodyPr wrap="square" rtlCol="0">
            <a:noAutofit/>
          </a:bodyPr>
          <a:lstStyle/>
          <a:p>
            <a:pPr marL="109728" lvl="0"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lvl="0"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lvl="0" algn="just" defTabSz="914400" fontAlgn="base"/>
            <a:r>
              <a:rPr lang="es-PA" b="1" dirty="0">
                <a:solidFill>
                  <a:srgbClr val="303030"/>
                </a:solidFill>
                <a:latin typeface="Arial" panose="020B0604020202020204" pitchFamily="34" charset="0"/>
                <a:ea typeface="Calibri" panose="020F0502020204030204" pitchFamily="34" charset="0"/>
                <a:cs typeface="Arial" panose="020B0604020202020204" pitchFamily="34" charset="0"/>
              </a:rPr>
              <a:t>PRESUPUESTO INSTITUCIONAL	SOLICITADO		B/.5,283,151.00</a:t>
            </a:r>
          </a:p>
          <a:p>
            <a:pPr marL="109728" lvl="0" algn="just" defTabSz="914400" fontAlgn="base"/>
            <a:r>
              <a:rPr lang="es-PA" b="1" dirty="0">
                <a:solidFill>
                  <a:srgbClr val="303030"/>
                </a:solidFill>
                <a:latin typeface="Arial" panose="020B0604020202020204" pitchFamily="34" charset="0"/>
                <a:ea typeface="Calibri" panose="020F0502020204030204" pitchFamily="34" charset="0"/>
                <a:cs typeface="Arial" panose="020B0604020202020204" pitchFamily="34" charset="0"/>
              </a:rPr>
              <a:t>					</a:t>
            </a:r>
          </a:p>
          <a:p>
            <a:pPr marL="109728" lvl="0" algn="just" defTabSz="914400" fontAlgn="base"/>
            <a:r>
              <a:rPr lang="es-PA" b="1" dirty="0">
                <a:solidFill>
                  <a:srgbClr val="303030"/>
                </a:solidFill>
                <a:latin typeface="Arial" panose="020B0604020202020204" pitchFamily="34" charset="0"/>
                <a:ea typeface="Calibri" panose="020F0502020204030204" pitchFamily="34" charset="0"/>
                <a:cs typeface="Arial" panose="020B0604020202020204" pitchFamily="34" charset="0"/>
              </a:rPr>
              <a:t>					RECOMENDADO	B/.5,283,151.00</a:t>
            </a:r>
          </a:p>
          <a:p>
            <a:pPr marL="109728" lvl="0" algn="just" defTabSz="914400" fontAlgn="base"/>
            <a:r>
              <a:rPr lang="es-PA" b="1" dirty="0">
                <a:solidFill>
                  <a:srgbClr val="303030"/>
                </a:solidFill>
                <a:latin typeface="Arial" panose="020B0604020202020204" pitchFamily="34" charset="0"/>
                <a:ea typeface="Calibri" panose="020F0502020204030204" pitchFamily="34" charset="0"/>
                <a:cs typeface="Arial" panose="020B0604020202020204" pitchFamily="34" charset="0"/>
              </a:rPr>
              <a:t>					</a:t>
            </a:r>
          </a:p>
          <a:p>
            <a:pPr marL="109728" lvl="0"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PRESUPUESTO DE FUNCIONAMIENTO	SOLICITADO		B/.4,828,151.00	(91.39%)</a:t>
            </a:r>
          </a:p>
          <a:p>
            <a:pPr marL="109728" lvl="0"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lvl="0"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					RECOMENDADO	B/.4,828,151.00</a:t>
            </a:r>
          </a:p>
          <a:p>
            <a:pPr marL="109728" lvl="0"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					</a:t>
            </a:r>
          </a:p>
          <a:p>
            <a:pPr marL="109728" lvl="0"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PRESUPUESTO DE INVERSIONES	SOLICITADO		 B/.455,000.00	(8.61%)</a:t>
            </a:r>
          </a:p>
          <a:p>
            <a:pPr marL="109728" algn="just" defTabSz="914400" fontAlgn="base"/>
            <a:endParaRPr lang="es-PA" dirty="0">
              <a:solidFill>
                <a:srgbClr val="303030"/>
              </a:solidFill>
              <a:latin typeface="Arial" panose="020B0604020202020204" pitchFamily="34" charset="0"/>
              <a:ea typeface="Calibri" panose="020F0502020204030204" pitchFamily="34" charset="0"/>
              <a:cs typeface="Arial" panose="020B0604020202020204" pitchFamily="34" charset="0"/>
            </a:endParaRPr>
          </a:p>
          <a:p>
            <a:pPr marL="109728" lvl="0"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					RECOMENDADO	 B/.455,000.00</a:t>
            </a:r>
          </a:p>
          <a:p>
            <a:pPr marL="109728" lvl="0" algn="just" defTabSz="914400" fontAlgn="base"/>
            <a:r>
              <a:rPr lang="es-PA" dirty="0">
                <a:solidFill>
                  <a:srgbClr val="303030"/>
                </a:solidFill>
                <a:latin typeface="Arial" panose="020B0604020202020204" pitchFamily="34" charset="0"/>
                <a:ea typeface="Calibri" panose="020F0502020204030204" pitchFamily="34" charset="0"/>
                <a:cs typeface="Arial" panose="020B0604020202020204" pitchFamily="34" charset="0"/>
              </a:rPr>
              <a:t>					</a:t>
            </a: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17</a:t>
            </a:fld>
            <a:endParaRPr lang="es-ES"/>
          </a:p>
        </p:txBody>
      </p:sp>
    </p:spTree>
    <p:extLst>
      <p:ext uri="{BB962C8B-B14F-4D97-AF65-F5344CB8AC3E}">
        <p14:creationId xmlns:p14="http://schemas.microsoft.com/office/powerpoint/2010/main" val="379797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616944" y="1959143"/>
            <a:ext cx="10752463" cy="4898857"/>
          </a:xfrm>
          <a:prstGeom prst="rect">
            <a:avLst/>
          </a:prstGeom>
          <a:noFill/>
        </p:spPr>
        <p:txBody>
          <a:bodyPr wrap="square" rtlCol="0">
            <a:noAutofit/>
          </a:bodyPr>
          <a:lstStyle/>
          <a:p>
            <a:pPr marL="109728" algn="just" fontAlgn="base"/>
            <a:endParaRPr lang="es-PA" sz="2000" b="1" dirty="0">
              <a:latin typeface="Arial Black" panose="020B0A04020102020204" pitchFamily="34" charset="0"/>
            </a:endParaRPr>
          </a:p>
          <a:p>
            <a:pPr marL="109728" algn="just" fontAlgn="base"/>
            <a:r>
              <a:rPr lang="es-PA" sz="2000" b="1" dirty="0">
                <a:latin typeface="Arial Black" panose="020B0A04020102020204" pitchFamily="34" charset="0"/>
              </a:rPr>
              <a:t>Para el desarrollo y ejecución de 4 proyectos recomendaron la suma de B/.455,000.00.</a:t>
            </a:r>
          </a:p>
          <a:p>
            <a:pPr marL="109728" algn="just" fontAlgn="base"/>
            <a:endParaRPr lang="es-PA" sz="2000" b="1" dirty="0">
              <a:latin typeface="Arial Black" panose="020B0A04020102020204" pitchFamily="34" charset="0"/>
            </a:endParaRPr>
          </a:p>
          <a:p>
            <a:pPr marL="109728" algn="just" fontAlgn="base"/>
            <a:r>
              <a:rPr lang="es-PA" sz="2000" b="1" dirty="0">
                <a:latin typeface="Arial Black" panose="020B0A04020102020204" pitchFamily="34" charset="0"/>
              </a:rPr>
              <a:t>1. </a:t>
            </a:r>
            <a:r>
              <a:rPr lang="es-PA" sz="2000" b="1" dirty="0">
                <a:latin typeface="Arial Black" panose="020B0A04020102020204" pitchFamily="34" charset="0"/>
                <a:cs typeface="Arial" panose="020B0604020202020204" pitchFamily="34" charset="0"/>
              </a:rPr>
              <a:t>Estudio de Preinversión de la Ciudad de Cuentas  B/.85,000.00</a:t>
            </a:r>
          </a:p>
          <a:p>
            <a:pPr marL="452628" indent="-342900" algn="just" fontAlgn="base">
              <a:buFont typeface="Arial" panose="020B0604020202020204" pitchFamily="34" charset="0"/>
              <a:buChar char="•"/>
            </a:pPr>
            <a:endParaRPr lang="es-PA" b="1" dirty="0">
              <a:latin typeface="Arial Black" panose="020B0A04020102020204" pitchFamily="34" charset="0"/>
              <a:cs typeface="Arial" panose="020B0604020202020204" pitchFamily="34" charset="0"/>
            </a:endParaRPr>
          </a:p>
          <a:p>
            <a:pPr marL="452628" indent="-342900" algn="just" fontAlgn="base">
              <a:buFont typeface="Arial" panose="020B0604020202020204" pitchFamily="34" charset="0"/>
              <a:buChar char="•"/>
            </a:pPr>
            <a:r>
              <a:rPr lang="es-PA" sz="2000" dirty="0">
                <a:latin typeface="Arial" panose="020B0604020202020204" pitchFamily="34" charset="0"/>
                <a:cs typeface="Arial" panose="020B0604020202020204" pitchFamily="34" charset="0"/>
              </a:rPr>
              <a:t>Desde  el 2011 se registra en el Banco de Proyectos la intención de contar con una sede propia. En esta  vigencia  fiscal, el Tribunal de Cuentas uniendo fuerzas con la Fiscalía General de Cuentas se han propuesto llevar a cabo conjuntamente este objetivo y se registra el proyecto en el Sistema Nacional de  Inversiones (SINIP).</a:t>
            </a:r>
          </a:p>
          <a:p>
            <a:pPr marL="452628" indent="-342900" algn="just" fontAlgn="base">
              <a:buAutoNum type="arabicPeriod"/>
            </a:pPr>
            <a:endParaRPr lang="es-PA" sz="2000" dirty="0">
              <a:latin typeface="Arial" panose="020B0604020202020204" pitchFamily="34" charset="0"/>
              <a:cs typeface="Arial" panose="020B0604020202020204" pitchFamily="34" charset="0"/>
            </a:endParaRPr>
          </a:p>
          <a:p>
            <a:pPr marL="452628" indent="-342900" algn="just" fontAlgn="base">
              <a:buFont typeface="Arial" panose="020B0604020202020204" pitchFamily="34" charset="0"/>
              <a:buChar char="•"/>
            </a:pPr>
            <a:r>
              <a:rPr lang="es-PA" sz="2000" dirty="0">
                <a:latin typeface="Arial" panose="020B0604020202020204" pitchFamily="34" charset="0"/>
                <a:cs typeface="Arial" panose="020B0604020202020204" pitchFamily="34" charset="0"/>
              </a:rPr>
              <a:t>Se firmó una Carta de Compromiso entre ambas instituciones con el propósito de </a:t>
            </a:r>
            <a:r>
              <a:rPr lang="es-PA" sz="2000" dirty="0">
                <a:latin typeface="Arial" panose="020B0604020202020204" pitchFamily="34" charset="0"/>
                <a:ea typeface="Calibri" panose="020F0502020204030204" pitchFamily="34" charset="0"/>
                <a:cs typeface="Arial" panose="020B0604020202020204" pitchFamily="34" charset="0"/>
              </a:rPr>
              <a:t>unir esfuerzos administrativos y presupuestarios para emprender acciones conjuntas, en la planeación, desarrollo y ejecución de </a:t>
            </a:r>
            <a:r>
              <a:rPr lang="es-PA" sz="2000" b="1" dirty="0">
                <a:latin typeface="Arial" panose="020B0604020202020204" pitchFamily="34" charset="0"/>
                <a:ea typeface="Calibri" panose="020F0502020204030204" pitchFamily="34" charset="0"/>
                <a:cs typeface="Arial" panose="020B0604020202020204" pitchFamily="34" charset="0"/>
              </a:rPr>
              <a:t>El Proyecto Ciudad de Cuentas, </a:t>
            </a:r>
            <a:r>
              <a:rPr lang="es-PA" sz="2000" dirty="0">
                <a:latin typeface="Arial" panose="020B0604020202020204" pitchFamily="34" charset="0"/>
                <a:ea typeface="Calibri" panose="020F0502020204030204" pitchFamily="34" charset="0"/>
                <a:cs typeface="Arial" panose="020B0604020202020204" pitchFamily="34" charset="0"/>
              </a:rPr>
              <a:t>a través de una Comisión Interinstitucional conformada por un equipo multidisciplinario</a:t>
            </a:r>
            <a:endParaRPr lang="es-PA" sz="20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18</a:t>
            </a:fld>
            <a:endParaRPr lang="es-ES"/>
          </a:p>
        </p:txBody>
      </p:sp>
      <p:sp>
        <p:nvSpPr>
          <p:cNvPr id="7" name="Rectángulo 6"/>
          <p:cNvSpPr/>
          <p:nvPr/>
        </p:nvSpPr>
        <p:spPr>
          <a:xfrm>
            <a:off x="2116182" y="573438"/>
            <a:ext cx="8429898" cy="1107996"/>
          </a:xfrm>
          <a:prstGeom prst="rect">
            <a:avLst/>
          </a:prstGeom>
        </p:spPr>
        <p:txBody>
          <a:bodyPr wrap="square">
            <a:spAutoFit/>
          </a:bodyPr>
          <a:lstStyle/>
          <a:p>
            <a:pPr algn="ctr"/>
            <a:r>
              <a:rPr lang="es-PA" b="1" dirty="0">
                <a:solidFill>
                  <a:schemeClr val="bg2">
                    <a:lumMod val="50000"/>
                  </a:schemeClr>
                </a:solidFill>
                <a:latin typeface="Arial Black" panose="020B0A04020102020204" pitchFamily="34" charset="0"/>
              </a:rPr>
              <a:t/>
            </a:r>
            <a:br>
              <a:rPr lang="es-PA" b="1" dirty="0">
                <a:solidFill>
                  <a:schemeClr val="bg2">
                    <a:lumMod val="50000"/>
                  </a:schemeClr>
                </a:solidFill>
                <a:latin typeface="Arial Black" panose="020B0A04020102020204" pitchFamily="34" charset="0"/>
              </a:rPr>
            </a:br>
            <a:r>
              <a:rPr lang="es-PA" sz="2400" b="1" dirty="0">
                <a:solidFill>
                  <a:schemeClr val="bg1"/>
                </a:solidFill>
                <a:latin typeface="Arial" panose="020B0604020202020204" pitchFamily="34" charset="0"/>
                <a:cs typeface="Arial" panose="020B0604020202020204" pitchFamily="34" charset="0"/>
              </a:rPr>
              <a:t>PRESUPUESTO DE INVERSIONES </a:t>
            </a:r>
          </a:p>
          <a:p>
            <a:pPr algn="ctr"/>
            <a:r>
              <a:rPr lang="es-PA" sz="2400" b="1" dirty="0">
                <a:solidFill>
                  <a:schemeClr val="bg1"/>
                </a:solidFill>
                <a:latin typeface="Arial" panose="020B0604020202020204" pitchFamily="34" charset="0"/>
                <a:cs typeface="Arial" panose="020B0604020202020204" pitchFamily="34" charset="0"/>
              </a:rPr>
              <a:t>B/.455,000.00 (8.61%)</a:t>
            </a:r>
            <a:endParaRPr lang="es-PA"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02412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528810" y="2258457"/>
            <a:ext cx="11202525" cy="4461831"/>
          </a:xfrm>
          <a:prstGeom prst="rect">
            <a:avLst/>
          </a:prstGeom>
          <a:noFill/>
        </p:spPr>
        <p:txBody>
          <a:bodyPr wrap="square" rtlCol="0">
            <a:noAutofit/>
          </a:bodyPr>
          <a:lstStyle/>
          <a:p>
            <a:pPr marL="109728" algn="just" fontAlgn="base"/>
            <a:r>
              <a:rPr lang="es-PA" sz="2000" b="1" dirty="0">
                <a:latin typeface="Arial Black" panose="020B0A04020102020204" pitchFamily="34" charset="0"/>
              </a:rPr>
              <a:t>1. </a:t>
            </a:r>
            <a:r>
              <a:rPr lang="es-PA" sz="2000" b="1" dirty="0">
                <a:latin typeface="Arial Black" panose="020B0A04020102020204" pitchFamily="34" charset="0"/>
                <a:cs typeface="Arial" panose="020B0604020202020204" pitchFamily="34" charset="0"/>
              </a:rPr>
              <a:t>Estudio de Preinversión de la Ciudad de Cuentas  B/.85,000.00</a:t>
            </a:r>
          </a:p>
          <a:p>
            <a:pPr marL="452628" indent="-342900" algn="just" fontAlgn="base">
              <a:buFont typeface="Arial" panose="020B0604020202020204" pitchFamily="34" charset="0"/>
              <a:buChar char="•"/>
            </a:pPr>
            <a:endParaRPr lang="es-PA" sz="2000" dirty="0">
              <a:latin typeface="Arial" panose="020B0604020202020204" pitchFamily="34" charset="0"/>
              <a:cs typeface="Arial" panose="020B0604020202020204" pitchFamily="34" charset="0"/>
            </a:endParaRPr>
          </a:p>
          <a:p>
            <a:pPr marL="452628" indent="-342900" algn="just" fontAlgn="base">
              <a:buFont typeface="Arial" panose="020B0604020202020204" pitchFamily="34" charset="0"/>
              <a:buChar char="•"/>
            </a:pPr>
            <a:r>
              <a:rPr lang="es-PA" sz="2000" dirty="0">
                <a:latin typeface="Arial" panose="020B0604020202020204" pitchFamily="34" charset="0"/>
                <a:cs typeface="Arial" panose="020B0604020202020204" pitchFamily="34" charset="0"/>
              </a:rPr>
              <a:t>Se ha logrado un acercamiento con el equipo de la Oficina de las Naciones Unidas contra la Droga y el Delito (UNODC), organismo que se suma a la iniciativa ofreciendo asistencia técnica y acompañamiento en todas las fases del proyecto; cuentan con la experiencia de trabajos realizados en conjunto con el Órgano Judicial y la Procuraduría General de la Nación.</a:t>
            </a:r>
          </a:p>
          <a:p>
            <a:pPr marL="452628" indent="-342900" algn="just" fontAlgn="base">
              <a:buAutoNum type="arabicPeriod"/>
            </a:pPr>
            <a:endParaRPr lang="es-PA" sz="2000" dirty="0">
              <a:latin typeface="Arial" panose="020B0604020202020204" pitchFamily="34" charset="0"/>
              <a:cs typeface="Arial" panose="020B0604020202020204" pitchFamily="34" charset="0"/>
            </a:endParaRPr>
          </a:p>
          <a:p>
            <a:pPr marL="452628" indent="-342900" algn="just" fontAlgn="base">
              <a:buFont typeface="Arial" panose="020B0604020202020204" pitchFamily="34" charset="0"/>
              <a:buChar char="•"/>
            </a:pPr>
            <a:r>
              <a:rPr lang="es-PA" sz="2000" dirty="0">
                <a:latin typeface="Arial" panose="020B0604020202020204" pitchFamily="34" charset="0"/>
                <a:cs typeface="Arial" panose="020B0604020202020204" pitchFamily="34" charset="0"/>
              </a:rPr>
              <a:t>Igualmente, se sostuvo una reunión con el Viceministro de Finanzas, licenciado Jorge </a:t>
            </a:r>
            <a:r>
              <a:rPr lang="es-PA" sz="2000" dirty="0" err="1">
                <a:latin typeface="Arial" panose="020B0604020202020204" pitchFamily="34" charset="0"/>
                <a:cs typeface="Arial" panose="020B0604020202020204" pitchFamily="34" charset="0"/>
              </a:rPr>
              <a:t>Almengor</a:t>
            </a:r>
            <a:r>
              <a:rPr lang="es-PA" sz="2000" dirty="0">
                <a:latin typeface="Arial" panose="020B0604020202020204" pitchFamily="34" charset="0"/>
                <a:cs typeface="Arial" panose="020B0604020202020204" pitchFamily="34" charset="0"/>
              </a:rPr>
              <a:t>, y el Secretario Ejecutivo de la Unidad Administrativa de Bienes Revertidos (UABR), el ingeniero Fernando Paniagua, con el equipo multidisciplinario de ambas instituciones, con el fin de identificar lotes de terrenos en el área revertida que puedan ser asignados para  construir la Ciudad de Cuentas, surgiendo el compromiso de parte del MEF, en realizar todas las investigaciones y posibilidades de apoyar este proyecto.</a:t>
            </a: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19</a:t>
            </a:fld>
            <a:endParaRPr lang="es-ES"/>
          </a:p>
        </p:txBody>
      </p:sp>
      <p:sp>
        <p:nvSpPr>
          <p:cNvPr id="7" name="Rectángulo 6"/>
          <p:cNvSpPr/>
          <p:nvPr/>
        </p:nvSpPr>
        <p:spPr>
          <a:xfrm>
            <a:off x="2116182" y="573438"/>
            <a:ext cx="8429898" cy="1107996"/>
          </a:xfrm>
          <a:prstGeom prst="rect">
            <a:avLst/>
          </a:prstGeom>
        </p:spPr>
        <p:txBody>
          <a:bodyPr wrap="square">
            <a:spAutoFit/>
          </a:bodyPr>
          <a:lstStyle/>
          <a:p>
            <a:pPr algn="ctr"/>
            <a:r>
              <a:rPr lang="es-PA" b="1" dirty="0">
                <a:solidFill>
                  <a:schemeClr val="bg2">
                    <a:lumMod val="50000"/>
                  </a:schemeClr>
                </a:solidFill>
                <a:latin typeface="Arial Black" panose="020B0A04020102020204" pitchFamily="34" charset="0"/>
              </a:rPr>
              <a:t/>
            </a:r>
            <a:br>
              <a:rPr lang="es-PA" b="1" dirty="0">
                <a:solidFill>
                  <a:schemeClr val="bg2">
                    <a:lumMod val="50000"/>
                  </a:schemeClr>
                </a:solidFill>
                <a:latin typeface="Arial Black" panose="020B0A04020102020204" pitchFamily="34" charset="0"/>
              </a:rPr>
            </a:br>
            <a:r>
              <a:rPr lang="es-PA" sz="2400" b="1" dirty="0">
                <a:solidFill>
                  <a:schemeClr val="bg1"/>
                </a:solidFill>
                <a:latin typeface="Arial" panose="020B0604020202020204" pitchFamily="34" charset="0"/>
                <a:cs typeface="Arial" panose="020B0604020202020204" pitchFamily="34" charset="0"/>
              </a:rPr>
              <a:t>PRESUPUESTO DE INVERSIONES </a:t>
            </a:r>
          </a:p>
          <a:p>
            <a:pPr algn="ctr"/>
            <a:r>
              <a:rPr lang="es-PA" sz="2400" b="1" dirty="0">
                <a:solidFill>
                  <a:schemeClr val="bg1"/>
                </a:solidFill>
                <a:latin typeface="Arial" panose="020B0604020202020204" pitchFamily="34" charset="0"/>
                <a:cs typeface="Arial" panose="020B0604020202020204" pitchFamily="34" charset="0"/>
              </a:rPr>
              <a:t>B/.455,000.00 (8.61%)</a:t>
            </a:r>
            <a:endParaRPr lang="es-PA"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6664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56407" y="448843"/>
            <a:ext cx="8796133" cy="1229146"/>
          </a:xfrm>
        </p:spPr>
        <p:txBody>
          <a:bodyPr rtlCol="0"/>
          <a:lstStyle/>
          <a:p>
            <a:pPr algn="ctr"/>
            <a:r>
              <a:rPr lang="es-ES" sz="2400" b="1" dirty="0">
                <a:cs typeface="Arial" panose="020B0604020202020204" pitchFamily="34" charset="0"/>
              </a:rPr>
              <a:t/>
            </a:r>
            <a:br>
              <a:rPr lang="es-ES" sz="2400" b="1" dirty="0">
                <a:cs typeface="Arial" panose="020B0604020202020204" pitchFamily="34" charset="0"/>
              </a:rPr>
            </a:br>
            <a:r>
              <a:rPr lang="es-ES" b="1" dirty="0">
                <a:cs typeface="Arial" panose="020B0604020202020204" pitchFamily="34" charset="0"/>
              </a:rPr>
              <a:t/>
            </a:r>
            <a:br>
              <a:rPr lang="es-ES" b="1" dirty="0">
                <a:cs typeface="Arial" panose="020B0604020202020204" pitchFamily="34" charset="0"/>
              </a:rPr>
            </a:br>
            <a:r>
              <a:rPr lang="es-ES" sz="3200" b="1" dirty="0">
                <a:latin typeface="Arial" panose="020B0604020202020204" pitchFamily="34" charset="0"/>
                <a:cs typeface="Arial" panose="020B0604020202020204" pitchFamily="34" charset="0"/>
              </a:rPr>
              <a:t>JUNTA DIRECTIVA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 MARZO  2023 – 2025</a:t>
            </a:r>
            <a:r>
              <a:rPr lang="es-ES" sz="2400" b="1" dirty="0">
                <a:latin typeface="Arial" panose="020B0604020202020204" pitchFamily="34" charset="0"/>
                <a:cs typeface="Arial" panose="020B0604020202020204" pitchFamily="34" charset="0"/>
              </a:rPr>
              <a:t/>
            </a:r>
            <a:br>
              <a:rPr lang="es-ES" sz="2400" b="1" dirty="0">
                <a:latin typeface="Arial" panose="020B0604020202020204" pitchFamily="34" charset="0"/>
                <a:cs typeface="Arial" panose="020B0604020202020204" pitchFamily="34" charset="0"/>
              </a:rPr>
            </a:br>
            <a:endParaRPr lang="es-ES" sz="2400" b="1" dirty="0">
              <a:latin typeface="Arial" panose="020B0604020202020204" pitchFamily="34" charset="0"/>
              <a:cs typeface="Arial" panose="020B0604020202020204" pitchFamily="34" charset="0"/>
            </a:endParaRPr>
          </a:p>
        </p:txBody>
      </p:sp>
      <p:sp>
        <p:nvSpPr>
          <p:cNvPr id="8" name="Cuadro de texto 7">
            <a:extLst>
              <a:ext uri="{FF2B5EF4-FFF2-40B4-BE49-F238E27FC236}">
                <a16:creationId xmlns:a16="http://schemas.microsoft.com/office/drawing/2014/main" id="{5FC6C278-4035-446A-A94B-030E792FDDF5}"/>
              </a:ext>
            </a:extLst>
          </p:cNvPr>
          <p:cNvSpPr txBox="1">
            <a:spLocks noGrp="1" noRot="1" noMove="1" noResize="1" noEditPoints="1" noAdjustHandles="1" noChangeArrowheads="1" noChangeShapeType="1"/>
          </p:cNvSpPr>
          <p:nvPr/>
        </p:nvSpPr>
        <p:spPr>
          <a:xfrm>
            <a:off x="465860" y="2442032"/>
            <a:ext cx="11321143" cy="3783580"/>
          </a:xfrm>
          <a:prstGeom prst="rect">
            <a:avLst/>
          </a:prstGeom>
          <a:noFill/>
        </p:spPr>
        <p:txBody>
          <a:bodyPr wrap="square" rtlCol="0">
            <a:noAutofit/>
          </a:bodyPr>
          <a:lstStyle/>
          <a:p>
            <a:pPr algn="ctr"/>
            <a:endParaRPr lang="es-ES" sz="3600" dirty="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Magistrado Presidente:  </a:t>
            </a:r>
            <a:r>
              <a:rPr lang="es-PA" sz="2400" dirty="0">
                <a:latin typeface="Arial" panose="020B0604020202020204" pitchFamily="34" charset="0"/>
                <a:cs typeface="Arial" panose="020B0604020202020204" pitchFamily="34" charset="0"/>
              </a:rPr>
              <a:t>Álvaro L. Visuetti  Zevallos</a:t>
            </a:r>
            <a:endParaRPr lang="es-ES" sz="2400" dirty="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Magistrado Vicepresidente:</a:t>
            </a:r>
            <a:r>
              <a:rPr lang="es-PA" sz="2400" dirty="0">
                <a:latin typeface="Arial" panose="020B0604020202020204" pitchFamily="34" charset="0"/>
                <a:cs typeface="Arial" panose="020B0604020202020204" pitchFamily="34" charset="0"/>
              </a:rPr>
              <a:t>  </a:t>
            </a:r>
            <a:r>
              <a:rPr lang="es-PA" sz="2400" dirty="0" err="1">
                <a:latin typeface="Arial" panose="020B0604020202020204" pitchFamily="34" charset="0"/>
                <a:cs typeface="Arial" panose="020B0604020202020204" pitchFamily="34" charset="0"/>
              </a:rPr>
              <a:t>Rainier</a:t>
            </a:r>
            <a:r>
              <a:rPr lang="es-PA" sz="2400" dirty="0">
                <a:latin typeface="Arial" panose="020B0604020202020204" pitchFamily="34" charset="0"/>
                <a:cs typeface="Arial" panose="020B0604020202020204" pitchFamily="34" charset="0"/>
              </a:rPr>
              <a:t> A. Del Rosario Franco</a:t>
            </a:r>
          </a:p>
          <a:p>
            <a:pPr algn="just"/>
            <a:endParaRPr lang="es-ES" sz="2400" dirty="0">
              <a:latin typeface="Arial" panose="020B0604020202020204" pitchFamily="34" charset="0"/>
              <a:cs typeface="Arial" panose="020B0604020202020204" pitchFamily="34" charset="0"/>
            </a:endParaRPr>
          </a:p>
          <a:p>
            <a:pPr algn="just"/>
            <a:endParaRPr lang="es-ES" sz="2400" dirty="0">
              <a:latin typeface="Arial" panose="020B0604020202020204" pitchFamily="34" charset="0"/>
              <a:cs typeface="Arial" panose="020B0604020202020204" pitchFamily="34" charset="0"/>
            </a:endParaRPr>
          </a:p>
          <a:p>
            <a:pPr algn="just"/>
            <a:r>
              <a:rPr lang="es-ES" sz="2400" dirty="0">
                <a:latin typeface="Arial" panose="020B0604020202020204" pitchFamily="34" charset="0"/>
                <a:cs typeface="Arial" panose="020B0604020202020204" pitchFamily="34" charset="0"/>
              </a:rPr>
              <a:t>		Magistrado Vocal:  Alberto </a:t>
            </a:r>
            <a:r>
              <a:rPr lang="es-ES" sz="2400" dirty="0" err="1">
                <a:latin typeface="Arial" panose="020B0604020202020204" pitchFamily="34" charset="0"/>
                <a:cs typeface="Arial" panose="020B0604020202020204" pitchFamily="34" charset="0"/>
              </a:rPr>
              <a:t>Cigarruista</a:t>
            </a:r>
            <a:r>
              <a:rPr lang="es-ES" sz="2400" dirty="0">
                <a:latin typeface="Arial" panose="020B0604020202020204" pitchFamily="34" charset="0"/>
                <a:cs typeface="Arial" panose="020B0604020202020204" pitchFamily="34" charset="0"/>
              </a:rPr>
              <a:t> </a:t>
            </a:r>
            <a:r>
              <a:rPr lang="es-ES" sz="2400" dirty="0" err="1">
                <a:latin typeface="Arial" panose="020B0604020202020204" pitchFamily="34" charset="0"/>
                <a:cs typeface="Arial" panose="020B0604020202020204" pitchFamily="34" charset="0"/>
              </a:rPr>
              <a:t>Cortéz</a:t>
            </a:r>
            <a:endParaRPr lang="es-ES" sz="2400" dirty="0">
              <a:latin typeface="Arial" panose="020B0604020202020204" pitchFamily="34" charset="0"/>
              <a:cs typeface="Arial" panose="020B0604020202020204" pitchFamily="34" charset="0"/>
            </a:endParaRPr>
          </a:p>
          <a:p>
            <a:pPr algn="just"/>
            <a:endParaRPr lang="es-ES" sz="2400" dirty="0">
              <a:cs typeface="Arial" panose="020B0604020202020204" pitchFamily="34" charset="0"/>
            </a:endParaRPr>
          </a:p>
          <a:p>
            <a:pPr algn="just"/>
            <a:endParaRPr lang="es-PA" sz="2400" dirty="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a:t>
            </a:fld>
            <a:endParaRPr lang="es-ES"/>
          </a:p>
        </p:txBody>
      </p:sp>
      <p:pic>
        <p:nvPicPr>
          <p:cNvPr id="5" name="Imagen 4" descr="https://tribunaldecuentas.gob.pa/wp-content/uploads/2018/05/logo.jpg"/>
          <p:cNvPicPr/>
          <p:nvPr/>
        </p:nvPicPr>
        <p:blipFill>
          <a:blip r:embed="rId3">
            <a:extLst>
              <a:ext uri="{28A0092B-C50C-407E-A947-70E740481C1C}">
                <a14:useLocalDpi xmlns:a14="http://schemas.microsoft.com/office/drawing/2010/main" val="0"/>
              </a:ext>
            </a:extLst>
          </a:blip>
          <a:srcRect/>
          <a:stretch>
            <a:fillRect/>
          </a:stretch>
        </p:blipFill>
        <p:spPr bwMode="auto">
          <a:xfrm>
            <a:off x="173661" y="6167046"/>
            <a:ext cx="949232" cy="714103"/>
          </a:xfrm>
          <a:prstGeom prst="ellipse">
            <a:avLst/>
          </a:prstGeom>
          <a:ln>
            <a:noFill/>
          </a:ln>
          <a:effectLst>
            <a:softEdge rad="112500"/>
          </a:effectLst>
        </p:spPr>
      </p:pic>
      <p:sp>
        <p:nvSpPr>
          <p:cNvPr id="2" name="CuadroTexto 1"/>
          <p:cNvSpPr txBox="1"/>
          <p:nvPr/>
        </p:nvSpPr>
        <p:spPr>
          <a:xfrm>
            <a:off x="9161418" y="6524098"/>
            <a:ext cx="4763588" cy="307777"/>
          </a:xfrm>
          <a:prstGeom prst="rect">
            <a:avLst/>
          </a:prstGeom>
          <a:noFill/>
        </p:spPr>
        <p:txBody>
          <a:bodyPr wrap="square" rtlCol="0">
            <a:spAutoFit/>
          </a:bodyPr>
          <a:lstStyle/>
          <a:p>
            <a:r>
              <a:rPr lang="es-PA" sz="1400" dirty="0">
                <a:solidFill>
                  <a:schemeClr val="accent1">
                    <a:lumMod val="75000"/>
                  </a:schemeClr>
                </a:solidFill>
              </a:rPr>
              <a:t>www.tribunaldecuentas.gob.pa</a:t>
            </a:r>
          </a:p>
        </p:txBody>
      </p:sp>
    </p:spTree>
    <p:extLst>
      <p:ext uri="{BB962C8B-B14F-4D97-AF65-F5344CB8AC3E}">
        <p14:creationId xmlns:p14="http://schemas.microsoft.com/office/powerpoint/2010/main" val="23945982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991517" y="1959143"/>
            <a:ext cx="10399923" cy="4761146"/>
          </a:xfrm>
          <a:prstGeom prst="rect">
            <a:avLst/>
          </a:prstGeom>
          <a:noFill/>
        </p:spPr>
        <p:txBody>
          <a:bodyPr wrap="square" rtlCol="0">
            <a:noAutofit/>
          </a:bodyPr>
          <a:lstStyle/>
          <a:p>
            <a:pPr marL="109728" indent="0" algn="just" fontAlgn="base">
              <a:buNone/>
            </a:pPr>
            <a:endParaRPr lang="es-PA" sz="1600" b="1" dirty="0">
              <a:latin typeface="Arial" panose="020B0604020202020204" pitchFamily="34" charset="0"/>
              <a:cs typeface="Arial" panose="020B0604020202020204" pitchFamily="34" charset="0"/>
            </a:endParaRPr>
          </a:p>
          <a:p>
            <a:pPr marL="109728" indent="0" algn="just" fontAlgn="base">
              <a:buNone/>
            </a:pPr>
            <a:endParaRPr lang="es-PA" sz="2400" b="1" dirty="0">
              <a:latin typeface="Arial" panose="020B0604020202020204" pitchFamily="34" charset="0"/>
              <a:cs typeface="Arial" panose="020B0604020202020204" pitchFamily="34" charset="0"/>
            </a:endParaRPr>
          </a:p>
          <a:p>
            <a:pPr marL="109728" indent="0" algn="just" fontAlgn="base">
              <a:buNone/>
            </a:pPr>
            <a:r>
              <a:rPr lang="es-PA" sz="2400" b="1" dirty="0">
                <a:latin typeface="Arial" panose="020B0604020202020204" pitchFamily="34" charset="0"/>
                <a:cs typeface="Arial" panose="020B0604020202020204" pitchFamily="34" charset="0"/>
              </a:rPr>
              <a:t>2.</a:t>
            </a:r>
            <a:r>
              <a:rPr lang="es-PA" sz="2400" dirty="0">
                <a:latin typeface="Arial" panose="020B0604020202020204" pitchFamily="34" charset="0"/>
                <a:cs typeface="Arial" panose="020B0604020202020204" pitchFamily="34" charset="0"/>
              </a:rPr>
              <a:t> </a:t>
            </a:r>
            <a:r>
              <a:rPr lang="es-PA" sz="2400" b="1" dirty="0">
                <a:latin typeface="Arial" panose="020B0604020202020204" pitchFamily="34" charset="0"/>
                <a:cs typeface="Arial" panose="020B0604020202020204" pitchFamily="34" charset="0"/>
              </a:rPr>
              <a:t>B/.190,000.00, Equipamiento Sistemas de Red de Comunicaciones y Servidores</a:t>
            </a:r>
            <a:r>
              <a:rPr lang="es-PA" sz="2400" dirty="0">
                <a:latin typeface="Arial" panose="020B0604020202020204" pitchFamily="34" charset="0"/>
                <a:cs typeface="Arial" panose="020B0604020202020204" pitchFamily="34" charset="0"/>
              </a:rPr>
              <a:t>:  </a:t>
            </a:r>
            <a:r>
              <a:rPr lang="es-PA" sz="2400" b="1" dirty="0">
                <a:latin typeface="Arial" panose="020B0604020202020204" pitchFamily="34" charset="0"/>
                <a:cs typeface="Arial" panose="020B0604020202020204" pitchFamily="34" charset="0"/>
              </a:rPr>
              <a:t>Reemplazo de equipos de comunicaciones y servidores.  </a:t>
            </a:r>
            <a:r>
              <a:rPr lang="es-PA" sz="2400" dirty="0">
                <a:latin typeface="Arial" panose="020B0604020202020204" pitchFamily="34" charset="0"/>
                <a:cs typeface="Arial" panose="020B0604020202020204" pitchFamily="34" charset="0"/>
              </a:rPr>
              <a:t>Los actuales equipos han alcanzado su vida útil, carecen de un servicio de mantenimiento y soporte, han superado la cobertura de fábrica y la aplicación de respaldo está alojada en un servidor que impide las actualizaciones.</a:t>
            </a:r>
          </a:p>
          <a:p>
            <a:pPr marL="109728" indent="0" algn="just" fontAlgn="base">
              <a:buNone/>
            </a:pPr>
            <a:endParaRPr lang="es-PA" sz="2400" dirty="0">
              <a:latin typeface="Arial" panose="020B0604020202020204" pitchFamily="34" charset="0"/>
              <a:cs typeface="Arial" panose="020B0604020202020204" pitchFamily="34" charset="0"/>
            </a:endParaRPr>
          </a:p>
          <a:p>
            <a:pPr marL="109728" indent="0" algn="just" fontAlgn="base">
              <a:buNone/>
            </a:pPr>
            <a:r>
              <a:rPr lang="es-PA" sz="2400" dirty="0">
                <a:latin typeface="Arial" panose="020B0604020202020204" pitchFamily="34" charset="0"/>
                <a:cs typeface="Arial" panose="020B0604020202020204" pitchFamily="34" charset="0"/>
              </a:rPr>
              <a:t>Con estas mejoras garantizamos un entorno más eficiente y seguro para nuestro ecosistema tecnológico y mejor disponibilidad de servicio a los usuarios y cumplimiento de metas</a:t>
            </a:r>
            <a:r>
              <a:rPr lang="es-PA" sz="2800" dirty="0">
                <a:latin typeface="Arial" panose="020B0604020202020204" pitchFamily="34" charset="0"/>
                <a:cs typeface="Arial" panose="020B0604020202020204" pitchFamily="34" charset="0"/>
              </a:rPr>
              <a:t>.</a:t>
            </a:r>
          </a:p>
          <a:p>
            <a:pPr algn="just" fontAlgn="base"/>
            <a:endParaRPr lang="es-PA" sz="28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20</a:t>
            </a:fld>
            <a:endParaRPr lang="es-ES"/>
          </a:p>
        </p:txBody>
      </p:sp>
      <p:sp>
        <p:nvSpPr>
          <p:cNvPr id="7" name="Rectángulo 6"/>
          <p:cNvSpPr/>
          <p:nvPr/>
        </p:nvSpPr>
        <p:spPr>
          <a:xfrm>
            <a:off x="2116182" y="573438"/>
            <a:ext cx="8429898" cy="1107996"/>
          </a:xfrm>
          <a:prstGeom prst="rect">
            <a:avLst/>
          </a:prstGeom>
        </p:spPr>
        <p:txBody>
          <a:bodyPr wrap="square">
            <a:spAutoFit/>
          </a:bodyPr>
          <a:lstStyle/>
          <a:p>
            <a:pPr algn="ctr"/>
            <a:r>
              <a:rPr lang="es-PA" b="1" dirty="0">
                <a:solidFill>
                  <a:schemeClr val="bg2">
                    <a:lumMod val="50000"/>
                  </a:schemeClr>
                </a:solidFill>
                <a:latin typeface="Arial Black" panose="020B0A04020102020204" pitchFamily="34" charset="0"/>
              </a:rPr>
              <a:t/>
            </a:r>
            <a:br>
              <a:rPr lang="es-PA" b="1" dirty="0">
                <a:solidFill>
                  <a:schemeClr val="bg2">
                    <a:lumMod val="50000"/>
                  </a:schemeClr>
                </a:solidFill>
                <a:latin typeface="Arial Black" panose="020B0A04020102020204" pitchFamily="34" charset="0"/>
              </a:rPr>
            </a:br>
            <a:r>
              <a:rPr lang="es-PA" sz="2400" b="1" dirty="0">
                <a:solidFill>
                  <a:schemeClr val="bg1"/>
                </a:solidFill>
                <a:latin typeface="Arial" panose="020B0604020202020204" pitchFamily="34" charset="0"/>
                <a:cs typeface="Arial" panose="020B0604020202020204" pitchFamily="34" charset="0"/>
              </a:rPr>
              <a:t>PRESUPUESTO DE INVERSIONES </a:t>
            </a:r>
          </a:p>
          <a:p>
            <a:pPr algn="ctr"/>
            <a:r>
              <a:rPr lang="es-PA" sz="2400" b="1" dirty="0">
                <a:solidFill>
                  <a:schemeClr val="bg1"/>
                </a:solidFill>
                <a:latin typeface="Arial" panose="020B0604020202020204" pitchFamily="34" charset="0"/>
                <a:cs typeface="Arial" panose="020B0604020202020204" pitchFamily="34" charset="0"/>
              </a:rPr>
              <a:t>B/.455,000.00 (8.61%)</a:t>
            </a:r>
            <a:endParaRPr lang="es-PA"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27776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683046" y="1959142"/>
            <a:ext cx="10642294" cy="4639961"/>
          </a:xfrm>
          <a:prstGeom prst="rect">
            <a:avLst/>
          </a:prstGeom>
          <a:noFill/>
        </p:spPr>
        <p:txBody>
          <a:bodyPr wrap="square" rtlCol="0">
            <a:noAutofit/>
          </a:bodyPr>
          <a:lstStyle/>
          <a:p>
            <a:pPr marL="109728" indent="0" algn="just" fontAlgn="base">
              <a:buNone/>
            </a:pPr>
            <a:endParaRPr lang="es-PA" sz="1600" b="1" dirty="0">
              <a:latin typeface="Arial" panose="020B0604020202020204" pitchFamily="34" charset="0"/>
              <a:cs typeface="Arial" panose="020B0604020202020204" pitchFamily="34" charset="0"/>
            </a:endParaRPr>
          </a:p>
          <a:p>
            <a:pPr marL="109728" algn="just" fontAlgn="base"/>
            <a:r>
              <a:rPr lang="es-PA" sz="2400" b="1" dirty="0">
                <a:latin typeface="Arial" panose="020B0604020202020204" pitchFamily="34" charset="0"/>
                <a:cs typeface="Arial" panose="020B0604020202020204" pitchFamily="34" charset="0"/>
              </a:rPr>
              <a:t>3.  B/.150,000.00, Desarrollo de la Plataforma Informática de los Procesos del Tribunal de Cuentas</a:t>
            </a:r>
            <a:r>
              <a:rPr lang="es-PA" sz="2400" dirty="0">
                <a:latin typeface="Arial" panose="020B0604020202020204" pitchFamily="34" charset="0"/>
                <a:cs typeface="Arial" panose="020B0604020202020204" pitchFamily="34" charset="0"/>
              </a:rPr>
              <a:t>:  Representa un avance de transformación estratégica de la institución.</a:t>
            </a:r>
          </a:p>
          <a:p>
            <a:pPr marL="109728" algn="just" fontAlgn="base"/>
            <a:endParaRPr lang="es-PA" sz="2400" dirty="0">
              <a:latin typeface="Arial" panose="020B0604020202020204" pitchFamily="34" charset="0"/>
              <a:cs typeface="Arial" panose="020B0604020202020204" pitchFamily="34" charset="0"/>
            </a:endParaRPr>
          </a:p>
          <a:p>
            <a:pPr marL="109728" algn="just" fontAlgn="base"/>
            <a:r>
              <a:rPr lang="es-PA" sz="2400" dirty="0">
                <a:latin typeface="Arial" panose="020B0604020202020204" pitchFamily="34" charset="0"/>
                <a:cs typeface="Arial" panose="020B0604020202020204" pitchFamily="34" charset="0"/>
              </a:rPr>
              <a:t>En la primera etapa nos enfocamos  en el crucial proceso de desarrollo del Registro Único de Entradas (RUE), en el  cual se captarán los escritos, solicitudes, tercerías, incidentes, recursos de reconsideraciones, entre otros, que se interponen en el proceso de cuentas.  El objetivo es mejorar el control, la clasificación y los indicadores establecidos en la tramitación de cada proceso patrimonial.  Esta plataforma impulsará más la eficiencia, la transparencia y la rendición de cuentas.</a:t>
            </a:r>
          </a:p>
          <a:p>
            <a:pPr marL="109728" algn="just" fontAlgn="base"/>
            <a:endParaRPr lang="es-PA" sz="24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21</a:t>
            </a:fld>
            <a:endParaRPr lang="es-ES"/>
          </a:p>
        </p:txBody>
      </p:sp>
      <p:sp>
        <p:nvSpPr>
          <p:cNvPr id="7" name="Rectángulo 6"/>
          <p:cNvSpPr/>
          <p:nvPr/>
        </p:nvSpPr>
        <p:spPr>
          <a:xfrm>
            <a:off x="2116182" y="573438"/>
            <a:ext cx="8429898" cy="1107996"/>
          </a:xfrm>
          <a:prstGeom prst="rect">
            <a:avLst/>
          </a:prstGeom>
        </p:spPr>
        <p:txBody>
          <a:bodyPr wrap="square">
            <a:spAutoFit/>
          </a:bodyPr>
          <a:lstStyle/>
          <a:p>
            <a:pPr algn="ctr"/>
            <a:r>
              <a:rPr lang="es-PA" b="1" dirty="0">
                <a:solidFill>
                  <a:schemeClr val="bg2">
                    <a:lumMod val="50000"/>
                  </a:schemeClr>
                </a:solidFill>
                <a:latin typeface="Arial Black" panose="020B0A04020102020204" pitchFamily="34" charset="0"/>
              </a:rPr>
              <a:t/>
            </a:r>
            <a:br>
              <a:rPr lang="es-PA" b="1" dirty="0">
                <a:solidFill>
                  <a:schemeClr val="bg2">
                    <a:lumMod val="50000"/>
                  </a:schemeClr>
                </a:solidFill>
                <a:latin typeface="Arial Black" panose="020B0A04020102020204" pitchFamily="34" charset="0"/>
              </a:rPr>
            </a:br>
            <a:r>
              <a:rPr lang="es-PA" sz="2400" b="1" dirty="0">
                <a:solidFill>
                  <a:schemeClr val="bg1"/>
                </a:solidFill>
                <a:latin typeface="Arial" panose="020B0604020202020204" pitchFamily="34" charset="0"/>
                <a:cs typeface="Arial" panose="020B0604020202020204" pitchFamily="34" charset="0"/>
              </a:rPr>
              <a:t>PRESUPUESTO DE INVERSIONES </a:t>
            </a:r>
          </a:p>
          <a:p>
            <a:pPr algn="ctr"/>
            <a:r>
              <a:rPr lang="es-PA" sz="2400" b="1" dirty="0">
                <a:solidFill>
                  <a:schemeClr val="bg1"/>
                </a:solidFill>
                <a:latin typeface="Arial" panose="020B0604020202020204" pitchFamily="34" charset="0"/>
                <a:cs typeface="Arial" panose="020B0604020202020204" pitchFamily="34" charset="0"/>
              </a:rPr>
              <a:t>B/.455,000.00 (8.61%)</a:t>
            </a:r>
            <a:endParaRPr lang="es-PA"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254087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826265" y="2203373"/>
            <a:ext cx="10245687" cy="4076241"/>
          </a:xfrm>
          <a:prstGeom prst="rect">
            <a:avLst/>
          </a:prstGeom>
          <a:noFill/>
        </p:spPr>
        <p:txBody>
          <a:bodyPr wrap="square" rtlCol="0">
            <a:noAutofit/>
          </a:bodyPr>
          <a:lstStyle/>
          <a:p>
            <a:pPr marL="109728" indent="0" algn="just" fontAlgn="base">
              <a:lnSpc>
                <a:spcPct val="200000"/>
              </a:lnSpc>
              <a:buNone/>
            </a:pPr>
            <a:r>
              <a:rPr lang="es-PA" sz="2800" b="1" dirty="0">
                <a:latin typeface="Arial" panose="020B0604020202020204" pitchFamily="34" charset="0"/>
                <a:cs typeface="Arial" panose="020B0604020202020204" pitchFamily="34" charset="0"/>
              </a:rPr>
              <a:t>4. B/.30,000.00, Equipamiento Básico del Tribunal de Cuentas</a:t>
            </a:r>
            <a:r>
              <a:rPr lang="es-PA" sz="2800" dirty="0">
                <a:latin typeface="Arial" panose="020B0604020202020204" pitchFamily="34" charset="0"/>
                <a:cs typeface="Arial" panose="020B0604020202020204" pitchFamily="34" charset="0"/>
              </a:rPr>
              <a:t>:  Reemplazo de dieciocho (18) equipos informáticos y tres (3) escáneres. </a:t>
            </a:r>
          </a:p>
          <a:p>
            <a:pPr algn="just">
              <a:lnSpc>
                <a:spcPct val="200000"/>
              </a:lnSpc>
              <a:buClr>
                <a:schemeClr val="bg2">
                  <a:lumMod val="25000"/>
                </a:schemeClr>
              </a:buClr>
              <a:defRPr/>
            </a:pPr>
            <a:endParaRPr lang="es-MX" sz="2800" b="1"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22</a:t>
            </a:fld>
            <a:endParaRPr lang="es-ES"/>
          </a:p>
        </p:txBody>
      </p:sp>
      <p:sp>
        <p:nvSpPr>
          <p:cNvPr id="7" name="Rectángulo 6"/>
          <p:cNvSpPr/>
          <p:nvPr/>
        </p:nvSpPr>
        <p:spPr>
          <a:xfrm>
            <a:off x="2116182" y="573438"/>
            <a:ext cx="8429898" cy="1107996"/>
          </a:xfrm>
          <a:prstGeom prst="rect">
            <a:avLst/>
          </a:prstGeom>
        </p:spPr>
        <p:txBody>
          <a:bodyPr wrap="square">
            <a:spAutoFit/>
          </a:bodyPr>
          <a:lstStyle/>
          <a:p>
            <a:pPr algn="ctr"/>
            <a:r>
              <a:rPr lang="es-PA" b="1" dirty="0">
                <a:solidFill>
                  <a:schemeClr val="bg2">
                    <a:lumMod val="50000"/>
                  </a:schemeClr>
                </a:solidFill>
                <a:latin typeface="Arial Black" panose="020B0A04020102020204" pitchFamily="34" charset="0"/>
              </a:rPr>
              <a:t/>
            </a:r>
            <a:br>
              <a:rPr lang="es-PA" b="1" dirty="0">
                <a:solidFill>
                  <a:schemeClr val="bg2">
                    <a:lumMod val="50000"/>
                  </a:schemeClr>
                </a:solidFill>
                <a:latin typeface="Arial Black" panose="020B0A04020102020204" pitchFamily="34" charset="0"/>
              </a:rPr>
            </a:br>
            <a:r>
              <a:rPr lang="es-PA" sz="2400" b="1" dirty="0">
                <a:solidFill>
                  <a:schemeClr val="bg1"/>
                </a:solidFill>
                <a:latin typeface="Arial" panose="020B0604020202020204" pitchFamily="34" charset="0"/>
                <a:cs typeface="Arial" panose="020B0604020202020204" pitchFamily="34" charset="0"/>
              </a:rPr>
              <a:t>PRESUPUESTO DE INVERSIONES </a:t>
            </a:r>
          </a:p>
          <a:p>
            <a:pPr algn="ctr"/>
            <a:r>
              <a:rPr lang="es-PA" sz="2400" b="1" dirty="0">
                <a:solidFill>
                  <a:schemeClr val="bg1"/>
                </a:solidFill>
                <a:latin typeface="Arial" panose="020B0604020202020204" pitchFamily="34" charset="0"/>
                <a:cs typeface="Arial" panose="020B0604020202020204" pitchFamily="34" charset="0"/>
              </a:rPr>
              <a:t>B/.455,000.00 (8.61%)</a:t>
            </a:r>
            <a:endParaRPr lang="es-PA" sz="24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8895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ctrTitle"/>
          </p:nvPr>
        </p:nvSpPr>
        <p:spPr>
          <a:xfrm>
            <a:off x="1336431" y="1527349"/>
            <a:ext cx="9340278" cy="3326005"/>
          </a:xfrm>
        </p:spPr>
        <p:txBody>
          <a:bodyPr/>
          <a:lstStyle/>
          <a:p>
            <a:pPr algn="ctr"/>
            <a:r>
              <a:rPr lang="es-ES" sz="3600" b="1" dirty="0">
                <a:latin typeface="Arial" panose="020B0604020202020204" pitchFamily="34" charset="0"/>
                <a:cs typeface="Arial" panose="020B0604020202020204" pitchFamily="34" charset="0"/>
              </a:rPr>
              <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PRESUPUESTO DE FUNCIONAMIENTO</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2024</a:t>
            </a:r>
            <a:br>
              <a:rPr lang="es-ES" sz="3600" b="1" dirty="0">
                <a:latin typeface="Arial" panose="020B060402020202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
            </a:r>
            <a:br>
              <a:rPr lang="es-ES" sz="3600" b="1" dirty="0">
                <a:latin typeface="Arial" panose="020B0604020202020204" pitchFamily="34" charset="0"/>
                <a:cs typeface="Arial" panose="020B0604020202020204" pitchFamily="34" charset="0"/>
              </a:rPr>
            </a:br>
            <a:r>
              <a:rPr lang="es-ES" sz="3600" b="1" dirty="0">
                <a:solidFill>
                  <a:schemeClr val="bg1"/>
                </a:solidFill>
                <a:latin typeface="Arial" panose="020B0604020202020204" pitchFamily="34" charset="0"/>
                <a:cs typeface="Arial" panose="020B0604020202020204" pitchFamily="34" charset="0"/>
              </a:rPr>
              <a:t>B/.</a:t>
            </a:r>
            <a:r>
              <a:rPr lang="es-PA" sz="3600" dirty="0">
                <a:solidFill>
                  <a:schemeClr val="bg1"/>
                </a:solidFill>
                <a:latin typeface="Arial" panose="020B0604020202020204" pitchFamily="34" charset="0"/>
                <a:ea typeface="Calibri" panose="020F0502020204030204" pitchFamily="34" charset="0"/>
                <a:cs typeface="Arial" panose="020B0604020202020204" pitchFamily="34" charset="0"/>
              </a:rPr>
              <a:t> 4,828,151.00	(91.39%)</a:t>
            </a:r>
            <a:br>
              <a:rPr lang="es-PA" sz="3600" dirty="0">
                <a:solidFill>
                  <a:schemeClr val="bg1"/>
                </a:solidFill>
                <a:latin typeface="Arial" panose="020B0604020202020204" pitchFamily="34" charset="0"/>
                <a:ea typeface="Calibri" panose="020F0502020204030204" pitchFamily="34" charset="0"/>
                <a:cs typeface="Arial" panose="020B0604020202020204" pitchFamily="34" charset="0"/>
              </a:rPr>
            </a:br>
            <a:r>
              <a:rPr lang="es-ES" sz="3600" b="1" dirty="0">
                <a:latin typeface="Arial" panose="020B0604020202020204" pitchFamily="34" charset="0"/>
                <a:cs typeface="Arial" panose="020B0604020202020204" pitchFamily="34" charset="0"/>
              </a:rPr>
              <a:t>  </a:t>
            </a:r>
            <a:endParaRPr lang="es-PA" sz="3600" b="1" dirty="0">
              <a:latin typeface="Arial" panose="020B0604020202020204" pitchFamily="34" charset="0"/>
              <a:cs typeface="Arial" panose="020B0604020202020204" pitchFamily="34" charset="0"/>
            </a:endParaRPr>
          </a:p>
        </p:txBody>
      </p:sp>
      <p:pic>
        <p:nvPicPr>
          <p:cNvPr id="5" name="Imagen 4" descr="https://tribunaldecuentas.gob.pa/wp-content/uploads/2018/05/logo.jpg"/>
          <p:cNvPicPr/>
          <p:nvPr/>
        </p:nvPicPr>
        <p:blipFill>
          <a:blip r:embed="rId3">
            <a:extLst>
              <a:ext uri="{28A0092B-C50C-407E-A947-70E740481C1C}">
                <a14:useLocalDpi xmlns:a14="http://schemas.microsoft.com/office/drawing/2010/main" val="0"/>
              </a:ext>
            </a:extLst>
          </a:blip>
          <a:srcRect/>
          <a:stretch>
            <a:fillRect/>
          </a:stretch>
        </p:blipFill>
        <p:spPr bwMode="auto">
          <a:xfrm>
            <a:off x="624275" y="5634447"/>
            <a:ext cx="992234" cy="641894"/>
          </a:xfrm>
          <a:prstGeom prst="ellipse">
            <a:avLst/>
          </a:prstGeom>
          <a:ln>
            <a:noFill/>
          </a:ln>
          <a:effectLst>
            <a:softEdge rad="112500"/>
          </a:effectLst>
        </p:spPr>
      </p:pic>
      <p:sp>
        <p:nvSpPr>
          <p:cNvPr id="2" name="CuadroTexto 1"/>
          <p:cNvSpPr txBox="1"/>
          <p:nvPr/>
        </p:nvSpPr>
        <p:spPr>
          <a:xfrm>
            <a:off x="8740589" y="6014731"/>
            <a:ext cx="4043082" cy="523220"/>
          </a:xfrm>
          <a:prstGeom prst="rect">
            <a:avLst/>
          </a:prstGeom>
          <a:noFill/>
        </p:spPr>
        <p:txBody>
          <a:bodyPr wrap="square" rtlCol="0">
            <a:spAutoFit/>
          </a:bodyPr>
          <a:lstStyle/>
          <a:p>
            <a:r>
              <a:rPr lang="es-PA" sz="1400" dirty="0">
                <a:solidFill>
                  <a:schemeClr val="accent1">
                    <a:lumMod val="75000"/>
                  </a:schemeClr>
                </a:solidFill>
              </a:rPr>
              <a:t>www.tribunaldecuentas.gob.pa</a:t>
            </a:r>
          </a:p>
          <a:p>
            <a:endParaRPr lang="es-PA" sz="1400" dirty="0">
              <a:solidFill>
                <a:schemeClr val="tx2">
                  <a:lumMod val="60000"/>
                  <a:lumOff val="40000"/>
                </a:schemeClr>
              </a:solidFill>
            </a:endParaRPr>
          </a:p>
        </p:txBody>
      </p:sp>
    </p:spTree>
    <p:extLst>
      <p:ext uri="{BB962C8B-B14F-4D97-AF65-F5344CB8AC3E}">
        <p14:creationId xmlns:p14="http://schemas.microsoft.com/office/powerpoint/2010/main" val="288182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495671" y="328477"/>
            <a:ext cx="8779042" cy="1469877"/>
          </a:xfrm>
        </p:spPr>
        <p:txBody>
          <a:bodyPr rtlCol="0"/>
          <a:lstStyle/>
          <a:p>
            <a:pPr algn="ctr"/>
            <a:r>
              <a:rPr lang="es-ES" sz="2400" b="1" dirty="0">
                <a:solidFill>
                  <a:schemeClr val="bg1"/>
                </a:solidFill>
                <a:latin typeface="Arial" panose="020B0604020202020204" pitchFamily="34" charset="0"/>
                <a:cs typeface="Arial" panose="020B0604020202020204" pitchFamily="34" charset="0"/>
              </a:rPr>
              <a:t/>
            </a:r>
            <a:br>
              <a:rPr lang="es-ES" sz="2400" b="1" dirty="0">
                <a:solidFill>
                  <a:schemeClr val="bg1"/>
                </a:solidFill>
                <a:latin typeface="Arial" panose="020B0604020202020204" pitchFamily="34" charset="0"/>
                <a:cs typeface="Arial" panose="020B0604020202020204" pitchFamily="34" charset="0"/>
              </a:rPr>
            </a:br>
            <a:r>
              <a:rPr lang="es-ES" sz="2400" b="1" dirty="0">
                <a:solidFill>
                  <a:schemeClr val="bg1"/>
                </a:solidFill>
                <a:latin typeface="Arial" panose="020B0604020202020204" pitchFamily="34" charset="0"/>
                <a:cs typeface="Arial" panose="020B0604020202020204" pitchFamily="34" charset="0"/>
              </a:rPr>
              <a:t>SERVICIOS   PERSONALES </a:t>
            </a:r>
            <a:br>
              <a:rPr lang="es-ES" sz="2400" b="1" dirty="0">
                <a:solidFill>
                  <a:schemeClr val="bg1"/>
                </a:solidFill>
                <a:latin typeface="Arial" panose="020B0604020202020204" pitchFamily="34" charset="0"/>
                <a:cs typeface="Arial" panose="020B0604020202020204" pitchFamily="34" charset="0"/>
              </a:rPr>
            </a:br>
            <a:r>
              <a:rPr lang="es-ES" sz="2400" b="1" dirty="0">
                <a:solidFill>
                  <a:schemeClr val="bg1"/>
                </a:solidFill>
                <a:latin typeface="Arial" panose="020B0604020202020204" pitchFamily="34" charset="0"/>
                <a:cs typeface="Arial" panose="020B0604020202020204" pitchFamily="34" charset="0"/>
              </a:rPr>
              <a:t>PRESUPUESTO  SOLICITADO POR B/.3,739,261.00  (71%)</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38978" y="2236424"/>
            <a:ext cx="10873649" cy="4395730"/>
          </a:xfrm>
          <a:prstGeom prst="rect">
            <a:avLst/>
          </a:prstGeom>
          <a:noFill/>
        </p:spPr>
        <p:txBody>
          <a:bodyPr wrap="square" rtlCol="0">
            <a:noAutofit/>
          </a:bodyPr>
          <a:lstStyle/>
          <a:p>
            <a:pPr marL="109728" algn="just" fontAlgn="base"/>
            <a:r>
              <a:rPr lang="es-PA" sz="2400" b="1" dirty="0">
                <a:latin typeface="Arial" panose="020B0604020202020204" pitchFamily="34" charset="0"/>
                <a:cs typeface="Arial" panose="020B0604020202020204" pitchFamily="34" charset="0"/>
              </a:rPr>
              <a:t>Servicios Personales</a:t>
            </a:r>
            <a:r>
              <a:rPr lang="es-PA" sz="2400" dirty="0">
                <a:latin typeface="Arial" panose="020B0604020202020204" pitchFamily="34" charset="0"/>
                <a:cs typeface="Arial" panose="020B0604020202020204" pitchFamily="34" charset="0"/>
              </a:rPr>
              <a:t>,</a:t>
            </a:r>
            <a:r>
              <a:rPr lang="es-PA" sz="2400" b="1" dirty="0">
                <a:latin typeface="Arial" panose="020B0604020202020204" pitchFamily="34" charset="0"/>
                <a:cs typeface="Arial" panose="020B0604020202020204" pitchFamily="34" charset="0"/>
              </a:rPr>
              <a:t> </a:t>
            </a:r>
            <a:r>
              <a:rPr lang="es-PA" sz="2400" dirty="0">
                <a:latin typeface="Arial" panose="020B0604020202020204" pitchFamily="34" charset="0"/>
                <a:cs typeface="Arial" panose="020B0604020202020204" pitchFamily="34" charset="0"/>
              </a:rPr>
              <a:t>en</a:t>
            </a:r>
            <a:r>
              <a:rPr lang="es-PA" sz="2400" b="1" dirty="0">
                <a:latin typeface="Arial" panose="020B0604020202020204" pitchFamily="34" charset="0"/>
                <a:cs typeface="Arial" panose="020B0604020202020204" pitchFamily="34" charset="0"/>
              </a:rPr>
              <a:t> </a:t>
            </a:r>
            <a:r>
              <a:rPr lang="es-PA" sz="2400" dirty="0">
                <a:latin typeface="Arial" panose="020B0604020202020204" pitchFamily="34" charset="0"/>
                <a:cs typeface="Arial" panose="020B0604020202020204" pitchFamily="34" charset="0"/>
              </a:rPr>
              <a:t>este grupo se contemplaron todos los gastos de planilla; sueldo de personal fijo, personal transitorio, personal contingente, gastos de representación fijos, XIII mes, contribuciones patronales del Estado al sistema de seguridad social y los créditos reconocidos por servicios personales.</a:t>
            </a:r>
          </a:p>
          <a:p>
            <a:pPr marL="109728" algn="just" fontAlgn="base"/>
            <a:endParaRPr lang="es-PA" sz="1000" dirty="0">
              <a:latin typeface="Arial" panose="020B0604020202020204" pitchFamily="34" charset="0"/>
              <a:cs typeface="Arial" panose="020B0604020202020204" pitchFamily="34" charset="0"/>
            </a:endParaRPr>
          </a:p>
          <a:p>
            <a:pPr marL="109728" algn="just" fontAlgn="base"/>
            <a:endParaRPr lang="es-PA" sz="2400" b="1" dirty="0">
              <a:latin typeface="Arial" panose="020B0604020202020204" pitchFamily="34" charset="0"/>
              <a:cs typeface="Arial" panose="020B0604020202020204" pitchFamily="34" charset="0"/>
            </a:endParaRPr>
          </a:p>
          <a:p>
            <a:pPr marL="109728" algn="just" fontAlgn="base"/>
            <a:r>
              <a:rPr lang="es-PA" sz="2400" b="1" dirty="0">
                <a:latin typeface="Arial" panose="020B0604020202020204" pitchFamily="34" charset="0"/>
                <a:cs typeface="Arial" panose="020B0604020202020204" pitchFamily="34" charset="0"/>
              </a:rPr>
              <a:t>Posiciones nuevas</a:t>
            </a:r>
            <a:r>
              <a:rPr lang="es-PA" sz="2400" dirty="0">
                <a:latin typeface="Arial" panose="020B0604020202020204" pitchFamily="34" charset="0"/>
                <a:cs typeface="Arial" panose="020B0604020202020204" pitchFamily="34" charset="0"/>
              </a:rPr>
              <a:t>,  es una necesidad fortalecer el </a:t>
            </a:r>
            <a:r>
              <a:rPr lang="es-PA" sz="2400" b="1" dirty="0">
                <a:latin typeface="Arial" panose="020B0604020202020204" pitchFamily="34" charset="0"/>
                <a:cs typeface="Arial" panose="020B0604020202020204" pitchFamily="34" charset="0"/>
              </a:rPr>
              <a:t>talento humano </a:t>
            </a:r>
            <a:r>
              <a:rPr lang="es-PA" sz="2400" dirty="0">
                <a:latin typeface="Arial" panose="020B0604020202020204" pitchFamily="34" charset="0"/>
                <a:cs typeface="Arial" panose="020B0604020202020204" pitchFamily="34" charset="0"/>
              </a:rPr>
              <a:t>en el área de </a:t>
            </a:r>
            <a:r>
              <a:rPr lang="es-PA" sz="2400" b="1" dirty="0">
                <a:latin typeface="Arial" panose="020B0604020202020204" pitchFamily="34" charset="0"/>
                <a:cs typeface="Arial" panose="020B0604020202020204" pitchFamily="34" charset="0"/>
              </a:rPr>
              <a:t>tecnología</a:t>
            </a:r>
            <a:r>
              <a:rPr lang="es-PA" sz="2400" dirty="0">
                <a:latin typeface="Arial" panose="020B0604020202020204" pitchFamily="34" charset="0"/>
                <a:cs typeface="Arial" panose="020B0604020202020204" pitchFamily="34" charset="0"/>
              </a:rPr>
              <a:t>, así encaminar la institución hacia la transformación digital.  Requerimos talento de arquitectura y desarrollo de </a:t>
            </a:r>
            <a:r>
              <a:rPr lang="es-PA" sz="2400" i="1" dirty="0">
                <a:latin typeface="Arial" panose="020B0604020202020204" pitchFamily="34" charset="0"/>
                <a:cs typeface="Arial" panose="020B0604020202020204" pitchFamily="34" charset="0"/>
              </a:rPr>
              <a:t>software</a:t>
            </a:r>
            <a:r>
              <a:rPr lang="es-PA" sz="2400" dirty="0">
                <a:latin typeface="Arial" panose="020B0604020202020204" pitchFamily="34" charset="0"/>
                <a:cs typeface="Arial" panose="020B0604020202020204" pitchFamily="34" charset="0"/>
              </a:rPr>
              <a:t>, Administrador de base de datos, analistas de procesos y auditores.</a:t>
            </a:r>
          </a:p>
          <a:p>
            <a:pPr marL="109728" algn="just" fontAlgn="base"/>
            <a:endParaRPr lang="es-PA" sz="1000" dirty="0">
              <a:latin typeface="Arial" panose="020B0604020202020204" pitchFamily="34" charset="0"/>
              <a:cs typeface="Arial" panose="020B0604020202020204" pitchFamily="34" charset="0"/>
            </a:endParaRPr>
          </a:p>
          <a:p>
            <a:pPr marL="109728" algn="just" fontAlgn="base"/>
            <a:r>
              <a:rPr lang="es-PA" sz="2400" dirty="0">
                <a:latin typeface="Arial" panose="020B0604020202020204" pitchFamily="34" charset="0"/>
                <a:cs typeface="Arial" panose="020B0604020202020204" pitchFamily="34" charset="0"/>
              </a:rPr>
              <a:t>Representa la  suma  de B/.133,200.00 anual, para 6 posiciones.</a:t>
            </a:r>
          </a:p>
          <a:p>
            <a:pPr marL="109728" algn="just" fontAlgn="base"/>
            <a:endParaRPr lang="es-PA" sz="2000" dirty="0">
              <a:latin typeface="Arial" panose="020B0604020202020204" pitchFamily="34" charset="0"/>
              <a:cs typeface="Arial" panose="020B0604020202020204" pitchFamily="34" charset="0"/>
            </a:endParaRPr>
          </a:p>
          <a:p>
            <a:pPr marL="109728" algn="just" fontAlgn="base"/>
            <a:endParaRPr lang="es-PA" sz="20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24</a:t>
            </a:fld>
            <a:endParaRPr lang="es-ES"/>
          </a:p>
        </p:txBody>
      </p:sp>
    </p:spTree>
    <p:extLst>
      <p:ext uri="{BB962C8B-B14F-4D97-AF65-F5344CB8AC3E}">
        <p14:creationId xmlns:p14="http://schemas.microsoft.com/office/powerpoint/2010/main" val="3674047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21688" y="709301"/>
            <a:ext cx="8761413" cy="927787"/>
          </a:xfrm>
        </p:spPr>
        <p:txBody>
          <a:bodyPr rtlCol="0"/>
          <a:lstStyle/>
          <a:p>
            <a:pPr algn="ctr"/>
            <a:r>
              <a:rPr lang="es-ES" sz="2800" b="1" dirty="0">
                <a:solidFill>
                  <a:schemeClr val="bg1"/>
                </a:solidFill>
                <a:latin typeface="Arial" panose="020B0604020202020204" pitchFamily="34" charset="0"/>
                <a:cs typeface="Arial" panose="020B0604020202020204" pitchFamily="34" charset="0"/>
              </a:rPr>
              <a:t>SERVICIOS  NO PERSONALES </a:t>
            </a:r>
            <a:br>
              <a:rPr lang="es-ES" sz="2800" b="1" dirty="0">
                <a:solidFill>
                  <a:schemeClr val="bg1"/>
                </a:solidFill>
                <a:latin typeface="Arial" panose="020B0604020202020204" pitchFamily="34" charset="0"/>
                <a:cs typeface="Arial" panose="020B0604020202020204" pitchFamily="34" charset="0"/>
              </a:rPr>
            </a:br>
            <a:r>
              <a:rPr lang="es-ES" sz="2000" b="1" dirty="0">
                <a:solidFill>
                  <a:schemeClr val="bg1"/>
                </a:solidFill>
                <a:latin typeface="Arial" panose="020B0604020202020204" pitchFamily="34" charset="0"/>
                <a:cs typeface="Arial" panose="020B0604020202020204" pitchFamily="34" charset="0"/>
              </a:rPr>
              <a:t>PRESUPUESTO SOLICITADO   B/.598,790.00  (11.33%)</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49995" y="1905918"/>
            <a:ext cx="10796530" cy="4975231"/>
          </a:xfrm>
          <a:prstGeom prst="rect">
            <a:avLst/>
          </a:prstGeom>
          <a:noFill/>
        </p:spPr>
        <p:txBody>
          <a:bodyPr wrap="square" rtlCol="0">
            <a:noAutofit/>
          </a:bodyPr>
          <a:lstStyle/>
          <a:p>
            <a:pPr marL="109728" algn="just" fontAlgn="base"/>
            <a:endParaRPr lang="es-PA" dirty="0">
              <a:latin typeface="Arial" panose="020B0604020202020204" pitchFamily="34" charset="0"/>
              <a:cs typeface="Arial" panose="020B0604020202020204" pitchFamily="34" charset="0"/>
            </a:endParaRPr>
          </a:p>
          <a:p>
            <a:pPr marL="109728" algn="just" fontAlgn="base"/>
            <a:r>
              <a:rPr lang="es-PA" sz="1700" b="1" dirty="0">
                <a:latin typeface="Arial" panose="020B0604020202020204" pitchFamily="34" charset="0"/>
                <a:cs typeface="Arial" panose="020B0604020202020204" pitchFamily="34" charset="0"/>
              </a:rPr>
              <a:t>Pago de los servicios en general, son gastos recurrentes para la operatividad del Tribunal de Cuentas.</a:t>
            </a:r>
          </a:p>
          <a:p>
            <a:pPr marL="109728" algn="just" fontAlgn="base"/>
            <a:r>
              <a:rPr lang="es-PA" sz="1700" dirty="0">
                <a:latin typeface="Arial" panose="020B0604020202020204" pitchFamily="34" charset="0"/>
                <a:cs typeface="Arial" panose="020B0604020202020204" pitchFamily="34" charset="0"/>
              </a:rPr>
              <a:t>B/.177,040.00	</a:t>
            </a:r>
            <a:r>
              <a:rPr lang="es-PA" sz="1700" b="1" dirty="0">
                <a:latin typeface="Arial" panose="020B0604020202020204" pitchFamily="34" charset="0"/>
                <a:cs typeface="Arial" panose="020B0604020202020204" pitchFamily="34" charset="0"/>
              </a:rPr>
              <a:t>Alquileres</a:t>
            </a:r>
            <a:r>
              <a:rPr lang="es-PA" sz="1700" dirty="0">
                <a:latin typeface="Arial" panose="020B0604020202020204" pitchFamily="34" charset="0"/>
                <a:cs typeface="Arial" panose="020B0604020202020204" pitchFamily="34" charset="0"/>
              </a:rPr>
              <a:t> ( edificio, equipo electrónico, equipo de oficina y otros alquileres).</a:t>
            </a:r>
          </a:p>
          <a:p>
            <a:pPr marL="109728" algn="just" fontAlgn="base"/>
            <a:endParaRPr lang="es-PA" sz="1700" dirty="0">
              <a:latin typeface="Arial" panose="020B0604020202020204" pitchFamily="34" charset="0"/>
              <a:cs typeface="Arial" panose="020B0604020202020204" pitchFamily="34" charset="0"/>
            </a:endParaRPr>
          </a:p>
          <a:p>
            <a:pPr marL="1798638" indent="-1706563" algn="just" fontAlgn="base"/>
            <a:r>
              <a:rPr lang="es-PA" sz="1700" dirty="0">
                <a:latin typeface="Arial" panose="020B0604020202020204" pitchFamily="34" charset="0"/>
                <a:cs typeface="Arial" panose="020B0604020202020204" pitchFamily="34" charset="0"/>
              </a:rPr>
              <a:t>B/.  93,400.00	</a:t>
            </a:r>
            <a:r>
              <a:rPr lang="es-PA" sz="1700" b="1" dirty="0">
                <a:latin typeface="Arial" panose="020B0604020202020204" pitchFamily="34" charset="0"/>
                <a:cs typeface="Arial" panose="020B0604020202020204" pitchFamily="34" charset="0"/>
              </a:rPr>
              <a:t>Servicios Básicos </a:t>
            </a:r>
            <a:r>
              <a:rPr lang="es-PA" sz="1700" dirty="0">
                <a:latin typeface="Arial" panose="020B0604020202020204" pitchFamily="34" charset="0"/>
                <a:cs typeface="Arial" panose="020B0604020202020204" pitchFamily="34" charset="0"/>
              </a:rPr>
              <a:t>(agua, aseo, correo, 	energía eléctrica, telecomunicaciones, transmisión de datos  y telefonía celular).</a:t>
            </a:r>
          </a:p>
          <a:p>
            <a:pPr marL="109728" algn="just" fontAlgn="base"/>
            <a:endParaRPr lang="es-PA" sz="1700" dirty="0">
              <a:latin typeface="Arial" panose="020B0604020202020204" pitchFamily="34" charset="0"/>
              <a:cs typeface="Arial" panose="020B0604020202020204" pitchFamily="34" charset="0"/>
            </a:endParaRPr>
          </a:p>
          <a:p>
            <a:pPr marL="109728" algn="just" fontAlgn="base"/>
            <a:r>
              <a:rPr lang="es-PA" sz="1700" dirty="0">
                <a:latin typeface="Arial" panose="020B0604020202020204" pitchFamily="34" charset="0"/>
                <a:cs typeface="Arial" panose="020B0604020202020204" pitchFamily="34" charset="0"/>
              </a:rPr>
              <a:t>B/. 10,000.00	</a:t>
            </a:r>
            <a:r>
              <a:rPr lang="es-PA" sz="1700" b="1" dirty="0">
                <a:latin typeface="Arial" panose="020B0604020202020204" pitchFamily="34" charset="0"/>
                <a:cs typeface="Arial" panose="020B0604020202020204" pitchFamily="34" charset="0"/>
              </a:rPr>
              <a:t>Impresión, información, anuncios y avisos.</a:t>
            </a:r>
          </a:p>
          <a:p>
            <a:pPr marL="109728" algn="just" fontAlgn="base"/>
            <a:endParaRPr lang="es-PA" sz="1700" b="1" dirty="0">
              <a:latin typeface="Arial" panose="020B0604020202020204" pitchFamily="34" charset="0"/>
              <a:cs typeface="Arial" panose="020B0604020202020204" pitchFamily="34" charset="0"/>
            </a:endParaRPr>
          </a:p>
          <a:p>
            <a:pPr marL="109728" algn="just" fontAlgn="base"/>
            <a:r>
              <a:rPr lang="es-PA" sz="1700" dirty="0">
                <a:latin typeface="Arial" panose="020B0604020202020204" pitchFamily="34" charset="0"/>
                <a:cs typeface="Arial" panose="020B0604020202020204" pitchFamily="34" charset="0"/>
              </a:rPr>
              <a:t>B/.  55,350.00	</a:t>
            </a:r>
            <a:r>
              <a:rPr lang="es-PA" sz="1700" b="1" dirty="0">
                <a:latin typeface="Arial" panose="020B0604020202020204" pitchFamily="34" charset="0"/>
                <a:cs typeface="Arial" panose="020B0604020202020204" pitchFamily="34" charset="0"/>
              </a:rPr>
              <a:t>Viáticos y transporte.</a:t>
            </a:r>
          </a:p>
          <a:p>
            <a:pPr marL="109728" algn="just" fontAlgn="base"/>
            <a:endParaRPr lang="es-PA" sz="1700" b="1" dirty="0">
              <a:latin typeface="Arial" panose="020B0604020202020204" pitchFamily="34" charset="0"/>
              <a:cs typeface="Arial" panose="020B0604020202020204" pitchFamily="34" charset="0"/>
            </a:endParaRPr>
          </a:p>
          <a:p>
            <a:pPr marL="1798638" indent="-1706563" algn="just" fontAlgn="base"/>
            <a:r>
              <a:rPr lang="es-PA" sz="1700" dirty="0">
                <a:latin typeface="Arial" panose="020B0604020202020204" pitchFamily="34" charset="0"/>
                <a:cs typeface="Arial" panose="020B0604020202020204" pitchFamily="34" charset="0"/>
              </a:rPr>
              <a:t>B/.164,000.00	</a:t>
            </a:r>
            <a:r>
              <a:rPr lang="es-PA" sz="1700" b="1" dirty="0">
                <a:latin typeface="Arial" panose="020B0604020202020204" pitchFamily="34" charset="0"/>
                <a:cs typeface="Arial" panose="020B0604020202020204" pitchFamily="34" charset="0"/>
              </a:rPr>
              <a:t>Gastos judiciales, de seguros, servicios comerciales y financieros</a:t>
            </a:r>
            <a:r>
              <a:rPr lang="es-PA" sz="1700" dirty="0">
                <a:latin typeface="Arial" panose="020B0604020202020204" pitchFamily="34" charset="0"/>
                <a:cs typeface="Arial" panose="020B0604020202020204" pitchFamily="34" charset="0"/>
              </a:rPr>
              <a:t> (contratos de la flota vehicular GPS), alojamiento y  configuración de la página </a:t>
            </a:r>
            <a:r>
              <a:rPr lang="es-PA" sz="1700" i="1" dirty="0">
                <a:latin typeface="Arial" panose="020B0604020202020204" pitchFamily="34" charset="0"/>
                <a:cs typeface="Arial" panose="020B0604020202020204" pitchFamily="34" charset="0"/>
              </a:rPr>
              <a:t>Web</a:t>
            </a:r>
            <a:r>
              <a:rPr lang="es-PA" sz="1700" dirty="0">
                <a:latin typeface="Arial" panose="020B0604020202020204" pitchFamily="34" charset="0"/>
                <a:cs typeface="Arial" panose="020B0604020202020204" pitchFamily="34" charset="0"/>
              </a:rPr>
              <a:t>, licencias informáticas, banquetes, etc.).</a:t>
            </a:r>
          </a:p>
          <a:p>
            <a:pPr marL="109728" algn="just" fontAlgn="base"/>
            <a:endParaRPr lang="es-PA" sz="1700" dirty="0">
              <a:latin typeface="Arial" panose="020B0604020202020204" pitchFamily="34" charset="0"/>
              <a:cs typeface="Arial" panose="020B0604020202020204" pitchFamily="34" charset="0"/>
            </a:endParaRPr>
          </a:p>
          <a:p>
            <a:pPr marL="1798638" indent="-1706563" algn="just" fontAlgn="base"/>
            <a:r>
              <a:rPr lang="es-PA" sz="1700" dirty="0">
                <a:latin typeface="Arial" panose="020B0604020202020204" pitchFamily="34" charset="0"/>
                <a:cs typeface="Arial" panose="020B0604020202020204" pitchFamily="34" charset="0"/>
              </a:rPr>
              <a:t>B/. 99,000.00	</a:t>
            </a:r>
            <a:r>
              <a:rPr lang="es-PA" sz="1700" b="1" dirty="0">
                <a:latin typeface="Arial" panose="020B0604020202020204" pitchFamily="34" charset="0"/>
                <a:cs typeface="Arial" panose="020B0604020202020204" pitchFamily="34" charset="0"/>
              </a:rPr>
              <a:t>Mantenimiento</a:t>
            </a:r>
            <a:r>
              <a:rPr lang="es-PA" sz="1700" dirty="0">
                <a:latin typeface="Arial" panose="020B0604020202020204" pitchFamily="34" charset="0"/>
                <a:cs typeface="Arial" panose="020B0604020202020204" pitchFamily="34" charset="0"/>
              </a:rPr>
              <a:t> de la flota vehicular, de los A/A, mantenimiento, monitoreo y soporte de equipos y </a:t>
            </a:r>
            <a:r>
              <a:rPr lang="es-PA" sz="1700" i="1" dirty="0">
                <a:latin typeface="Arial" panose="020B0604020202020204" pitchFamily="34" charset="0"/>
                <a:cs typeface="Arial" panose="020B0604020202020204" pitchFamily="34" charset="0"/>
              </a:rPr>
              <a:t>software</a:t>
            </a:r>
            <a:r>
              <a:rPr lang="es-PA" sz="1700" dirty="0">
                <a:latin typeface="Arial" panose="020B0604020202020204" pitchFamily="34" charset="0"/>
                <a:cs typeface="Arial" panose="020B0604020202020204" pitchFamily="34" charset="0"/>
              </a:rPr>
              <a:t> y a otros equipos y  adecuación de las oficinas del Tribunal de Cuentas.</a:t>
            </a:r>
          </a:p>
          <a:p>
            <a:pPr marL="109728" algn="just" fontAlgn="base"/>
            <a:endParaRPr lang="es-PA" sz="17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25</a:t>
            </a:fld>
            <a:endParaRPr lang="es-ES" dirty="0"/>
          </a:p>
        </p:txBody>
      </p:sp>
    </p:spTree>
    <p:extLst>
      <p:ext uri="{BB962C8B-B14F-4D97-AF65-F5344CB8AC3E}">
        <p14:creationId xmlns:p14="http://schemas.microsoft.com/office/powerpoint/2010/main" val="2811797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91127" y="687267"/>
            <a:ext cx="8761413" cy="927787"/>
          </a:xfrm>
        </p:spPr>
        <p:txBody>
          <a:bodyPr rtlCol="0"/>
          <a:lstStyle/>
          <a:p>
            <a:pPr algn="ctr"/>
            <a:r>
              <a:rPr lang="es-ES" sz="2800" b="1" dirty="0">
                <a:solidFill>
                  <a:schemeClr val="bg1"/>
                </a:solidFill>
                <a:latin typeface="Arial" panose="020B0604020202020204" pitchFamily="34" charset="0"/>
                <a:cs typeface="Arial" panose="020B0604020202020204" pitchFamily="34" charset="0"/>
              </a:rPr>
              <a:t>MATERIALES Y SUMINISTROS </a:t>
            </a:r>
            <a:br>
              <a:rPr lang="es-ES" sz="2800" b="1" dirty="0">
                <a:solidFill>
                  <a:schemeClr val="bg1"/>
                </a:solidFill>
                <a:latin typeface="Arial" panose="020B0604020202020204" pitchFamily="34" charset="0"/>
                <a:cs typeface="Arial" panose="020B0604020202020204" pitchFamily="34" charset="0"/>
              </a:rPr>
            </a:br>
            <a:r>
              <a:rPr lang="es-ES" sz="2000" b="1" dirty="0">
                <a:solidFill>
                  <a:schemeClr val="bg1"/>
                </a:solidFill>
                <a:latin typeface="Arial" panose="020B0604020202020204" pitchFamily="34" charset="0"/>
                <a:cs typeface="Arial" panose="020B0604020202020204" pitchFamily="34" charset="0"/>
              </a:rPr>
              <a:t>PRESUPUESTO SOLICITADO   B/.146,100.00  (2.77%)</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570451" y="1904301"/>
            <a:ext cx="10939548" cy="5054368"/>
          </a:xfrm>
          <a:prstGeom prst="rect">
            <a:avLst/>
          </a:prstGeom>
          <a:noFill/>
        </p:spPr>
        <p:txBody>
          <a:bodyPr wrap="square" rtlCol="0">
            <a:noAutofit/>
          </a:bodyPr>
          <a:lstStyle/>
          <a:p>
            <a:pPr marL="109728" algn="just" fontAlgn="base"/>
            <a:endParaRPr lang="es-PA" dirty="0">
              <a:latin typeface="Arial" panose="020B0604020202020204" pitchFamily="34" charset="0"/>
              <a:cs typeface="Arial" panose="020B0604020202020204" pitchFamily="34" charset="0"/>
            </a:endParaRPr>
          </a:p>
          <a:p>
            <a:pPr marL="109728" algn="just" fontAlgn="base"/>
            <a:r>
              <a:rPr lang="es-PA" sz="1600" b="1" dirty="0">
                <a:latin typeface="Arial" panose="020B0604020202020204" pitchFamily="34" charset="0"/>
                <a:cs typeface="Arial" panose="020B0604020202020204" pitchFamily="34" charset="0"/>
              </a:rPr>
              <a:t>Para las adquisiciones de artículos, materiales y  bienes en general, que  se consumen para  llevar  a cabo las metas y objetivos de cada programa</a:t>
            </a:r>
            <a:r>
              <a:rPr lang="es-PA" sz="1600" dirty="0">
                <a:latin typeface="Arial" panose="020B0604020202020204" pitchFamily="34" charset="0"/>
                <a:cs typeface="Arial" panose="020B0604020202020204" pitchFamily="34" charset="0"/>
              </a:rPr>
              <a:t>.</a:t>
            </a:r>
          </a:p>
          <a:p>
            <a:pPr marL="109728" algn="just" fontAlgn="base"/>
            <a:endParaRPr lang="es-PA" dirty="0">
              <a:latin typeface="Arial" panose="020B0604020202020204" pitchFamily="34" charset="0"/>
              <a:cs typeface="Arial" panose="020B0604020202020204" pitchFamily="34" charset="0"/>
            </a:endParaRPr>
          </a:p>
          <a:p>
            <a:pPr marL="1798638" indent="-1706563" algn="just" fontAlgn="base"/>
            <a:r>
              <a:rPr lang="es-PA" sz="1600" dirty="0">
                <a:latin typeface="Arial" panose="020B0604020202020204" pitchFamily="34" charset="0"/>
                <a:cs typeface="Arial" panose="020B0604020202020204" pitchFamily="34" charset="0"/>
              </a:rPr>
              <a:t>B/. 39,200.00		</a:t>
            </a:r>
            <a:r>
              <a:rPr lang="es-PA" sz="1600" b="1" dirty="0">
                <a:latin typeface="Arial" panose="020B0604020202020204" pitchFamily="34" charset="0"/>
                <a:cs typeface="Arial" panose="020B0604020202020204" pitchFamily="34" charset="0"/>
              </a:rPr>
              <a:t>Alimentos y Bebidas</a:t>
            </a:r>
            <a:r>
              <a:rPr lang="es-PA" sz="1600" dirty="0">
                <a:latin typeface="Arial" panose="020B0604020202020204" pitchFamily="34" charset="0"/>
                <a:cs typeface="Arial" panose="020B0604020202020204" pitchFamily="34" charset="0"/>
              </a:rPr>
              <a:t>, alimentos preparados, para los funcionarios en misiones oficiales, reuniones y capacitaciones. </a:t>
            </a:r>
          </a:p>
          <a:p>
            <a:pPr marL="1798638" indent="-1706563" algn="just" fontAlgn="base"/>
            <a:endParaRPr lang="es-PA" sz="1600"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4,200.00		</a:t>
            </a:r>
            <a:r>
              <a:rPr lang="es-PA" sz="1600" b="1" dirty="0">
                <a:latin typeface="Arial" panose="020B0604020202020204" pitchFamily="34" charset="0"/>
                <a:cs typeface="Arial" panose="020B0604020202020204" pitchFamily="34" charset="0"/>
              </a:rPr>
              <a:t>Textiles y Vestuario</a:t>
            </a:r>
            <a:r>
              <a:rPr lang="es-PA" sz="1600" dirty="0">
                <a:latin typeface="Arial" panose="020B0604020202020204" pitchFamily="34" charset="0"/>
                <a:cs typeface="Arial" panose="020B0604020202020204" pitchFamily="34" charset="0"/>
              </a:rPr>
              <a:t>, uniformes para el Departamento de Servicios Generales.</a:t>
            </a:r>
          </a:p>
          <a:p>
            <a:pPr marL="109728" algn="just" fontAlgn="base"/>
            <a:endParaRPr lang="es-PA" sz="1600"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32,000.00		</a:t>
            </a:r>
            <a:r>
              <a:rPr lang="es-PA" sz="1600" b="1" dirty="0">
                <a:latin typeface="Arial" panose="020B0604020202020204" pitchFamily="34" charset="0"/>
                <a:cs typeface="Arial" panose="020B0604020202020204" pitchFamily="34" charset="0"/>
              </a:rPr>
              <a:t>Combustible y Lubricantes </a:t>
            </a:r>
            <a:r>
              <a:rPr lang="es-PA" sz="1600" dirty="0">
                <a:latin typeface="Arial" panose="020B0604020202020204" pitchFamily="34" charset="0"/>
                <a:cs typeface="Arial" panose="020B0604020202020204" pitchFamily="34" charset="0"/>
              </a:rPr>
              <a:t>para la flota vehicular, Convenio Marco.</a:t>
            </a:r>
          </a:p>
          <a:p>
            <a:pPr marL="109728" algn="just" fontAlgn="base"/>
            <a:endParaRPr lang="es-PA" sz="1600" b="1"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10,000.00		</a:t>
            </a:r>
            <a:r>
              <a:rPr lang="es-PA" sz="1600" b="1" dirty="0">
                <a:latin typeface="Arial" panose="020B0604020202020204" pitchFamily="34" charset="0"/>
                <a:cs typeface="Arial" panose="020B0604020202020204" pitchFamily="34" charset="0"/>
              </a:rPr>
              <a:t>Productos de Papel</a:t>
            </a:r>
            <a:r>
              <a:rPr lang="es-PA" sz="1600" dirty="0">
                <a:latin typeface="Arial" panose="020B0604020202020204" pitchFamily="34" charset="0"/>
                <a:cs typeface="Arial" panose="020B0604020202020204" pitchFamily="34" charset="0"/>
              </a:rPr>
              <a:t>, libros, periódicos, códigos, papelería y otros.</a:t>
            </a:r>
          </a:p>
          <a:p>
            <a:pPr marL="109728" algn="just" fontAlgn="base"/>
            <a:endParaRPr lang="es-PA" sz="1600"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7,100.00		</a:t>
            </a:r>
            <a:r>
              <a:rPr lang="es-PA" sz="1600" b="1" dirty="0">
                <a:latin typeface="Arial" panose="020B0604020202020204" pitchFamily="34" charset="0"/>
                <a:cs typeface="Arial" panose="020B0604020202020204" pitchFamily="34" charset="0"/>
              </a:rPr>
              <a:t>Productos Químicos</a:t>
            </a:r>
            <a:r>
              <a:rPr lang="es-PA" sz="1600" dirty="0">
                <a:latin typeface="Arial" panose="020B0604020202020204" pitchFamily="34" charset="0"/>
                <a:cs typeface="Arial" panose="020B0604020202020204" pitchFamily="34" charset="0"/>
              </a:rPr>
              <a:t>, para la limpieza, pintura y otros.</a:t>
            </a:r>
          </a:p>
          <a:p>
            <a:pPr marL="109728" algn="just" fontAlgn="base"/>
            <a:endParaRPr lang="es-PA" sz="1600"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15,300.00		</a:t>
            </a:r>
            <a:r>
              <a:rPr lang="es-PA" sz="1600" b="1" dirty="0">
                <a:latin typeface="Arial" panose="020B0604020202020204" pitchFamily="34" charset="0"/>
                <a:cs typeface="Arial" panose="020B0604020202020204" pitchFamily="34" charset="0"/>
              </a:rPr>
              <a:t>Productos Varios y de Mantenimiento</a:t>
            </a:r>
            <a:r>
              <a:rPr lang="es-PA" sz="1600" dirty="0">
                <a:latin typeface="Arial" panose="020B0604020202020204" pitchFamily="34" charset="0"/>
                <a:cs typeface="Arial" panose="020B0604020202020204" pitchFamily="34" charset="0"/>
              </a:rPr>
              <a:t>.</a:t>
            </a:r>
          </a:p>
          <a:p>
            <a:pPr marL="109728" algn="just" fontAlgn="base"/>
            <a:endParaRPr lang="es-PA" sz="1600"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23,300.00		</a:t>
            </a:r>
            <a:r>
              <a:rPr lang="es-PA" sz="1600" b="1" dirty="0">
                <a:latin typeface="Arial" panose="020B0604020202020204" pitchFamily="34" charset="0"/>
                <a:cs typeface="Arial" panose="020B0604020202020204" pitchFamily="34" charset="0"/>
              </a:rPr>
              <a:t>Útiles y Materiales Diversos</a:t>
            </a:r>
            <a:r>
              <a:rPr lang="es-PA" sz="1600" dirty="0">
                <a:latin typeface="Arial" panose="020B0604020202020204" pitchFamily="34" charset="0"/>
                <a:cs typeface="Arial" panose="020B0604020202020204" pitchFamily="34" charset="0"/>
              </a:rPr>
              <a:t>, materiales de oficina (tóner),  de aseo y limpieza y otros.</a:t>
            </a:r>
          </a:p>
          <a:p>
            <a:pPr marL="109728" algn="just" fontAlgn="base"/>
            <a:endParaRPr lang="es-PA" sz="1600" b="1" dirty="0">
              <a:latin typeface="Arial" panose="020B0604020202020204" pitchFamily="34" charset="0"/>
              <a:cs typeface="Arial" panose="020B0604020202020204" pitchFamily="34" charset="0"/>
            </a:endParaRPr>
          </a:p>
          <a:p>
            <a:pPr marL="109728" algn="just" fontAlgn="base"/>
            <a:r>
              <a:rPr lang="es-PA" sz="1600" dirty="0">
                <a:latin typeface="Arial" panose="020B0604020202020204" pitchFamily="34" charset="0"/>
                <a:cs typeface="Arial" panose="020B0604020202020204" pitchFamily="34" charset="0"/>
              </a:rPr>
              <a:t>B/. 15,000.00		</a:t>
            </a:r>
            <a:r>
              <a:rPr lang="es-PA" sz="1600" b="1" dirty="0">
                <a:latin typeface="Arial" panose="020B0604020202020204" pitchFamily="34" charset="0"/>
                <a:cs typeface="Arial" panose="020B0604020202020204" pitchFamily="34" charset="0"/>
              </a:rPr>
              <a:t>Repuestos</a:t>
            </a:r>
            <a:r>
              <a:rPr lang="es-PA" sz="1600" dirty="0">
                <a:latin typeface="Arial" panose="020B0604020202020204" pitchFamily="34" charset="0"/>
                <a:cs typeface="Arial" panose="020B0604020202020204" pitchFamily="34" charset="0"/>
              </a:rPr>
              <a:t> para la flota vehicular y demás equipos.</a:t>
            </a:r>
          </a:p>
          <a:p>
            <a:pPr marL="109728" algn="just" fontAlgn="base"/>
            <a:endParaRPr lang="es-PA"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26</a:t>
            </a:fld>
            <a:endParaRPr lang="es-ES"/>
          </a:p>
        </p:txBody>
      </p:sp>
    </p:spTree>
    <p:extLst>
      <p:ext uri="{BB962C8B-B14F-4D97-AF65-F5344CB8AC3E}">
        <p14:creationId xmlns:p14="http://schemas.microsoft.com/office/powerpoint/2010/main" val="2450641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uadro de texto 7">
            <a:extLst>
              <a:ext uri="{FF2B5EF4-FFF2-40B4-BE49-F238E27FC236}">
                <a16:creationId xmlns:a16="http://schemas.microsoft.com/office/drawing/2014/main" id="{5FC6C278-4035-446A-A94B-030E792FDDF5}"/>
              </a:ext>
            </a:extLst>
          </p:cNvPr>
          <p:cNvSpPr txBox="1"/>
          <p:nvPr/>
        </p:nvSpPr>
        <p:spPr>
          <a:xfrm>
            <a:off x="1079653" y="2390660"/>
            <a:ext cx="10333822" cy="3899972"/>
          </a:xfrm>
          <a:prstGeom prst="rect">
            <a:avLst/>
          </a:prstGeom>
          <a:noFill/>
        </p:spPr>
        <p:txBody>
          <a:bodyPr wrap="square" rtlCol="0">
            <a:noAutofit/>
          </a:bodyPr>
          <a:lstStyle/>
          <a:p>
            <a:pPr marL="109728" indent="0" algn="just" fontAlgn="base">
              <a:buNone/>
            </a:pPr>
            <a:endParaRPr lang="es-PA" dirty="0">
              <a:latin typeface="Arial" panose="020B0604020202020204" pitchFamily="34" charset="0"/>
              <a:cs typeface="Arial" panose="020B0604020202020204" pitchFamily="34" charset="0"/>
            </a:endParaRPr>
          </a:p>
          <a:p>
            <a:pPr marL="109728" indent="0" algn="just" fontAlgn="base">
              <a:buNone/>
            </a:pPr>
            <a:r>
              <a:rPr lang="es-PA" sz="2000" dirty="0">
                <a:latin typeface="Arial" panose="020B0604020202020204" pitchFamily="34" charset="0"/>
                <a:cs typeface="Arial" panose="020B0604020202020204" pitchFamily="34" charset="0"/>
              </a:rPr>
              <a:t>B/.120,020.00  </a:t>
            </a:r>
            <a:r>
              <a:rPr lang="es-PA" sz="2000" b="1" dirty="0">
                <a:latin typeface="Arial" panose="020B0604020202020204" pitchFamily="34" charset="0"/>
                <a:cs typeface="Arial" panose="020B0604020202020204" pitchFamily="34" charset="0"/>
              </a:rPr>
              <a:t>Indemnizaciones especiales  </a:t>
            </a:r>
            <a:r>
              <a:rPr lang="es-PA" sz="2000" dirty="0">
                <a:latin typeface="Arial" panose="020B0604020202020204" pitchFamily="34" charset="0"/>
                <a:cs typeface="Arial" panose="020B0604020202020204" pitchFamily="34" charset="0"/>
              </a:rPr>
              <a:t>(prima de antigüedad, indemnizaciones 						reconocidas en virtud de la Ley).</a:t>
            </a:r>
          </a:p>
          <a:p>
            <a:pPr marL="109728" indent="0" algn="just" fontAlgn="base">
              <a:buNone/>
            </a:pPr>
            <a:endParaRPr lang="es-PA" sz="2000" dirty="0">
              <a:latin typeface="Arial" panose="020B0604020202020204" pitchFamily="34" charset="0"/>
              <a:cs typeface="Arial" panose="020B0604020202020204" pitchFamily="34" charset="0"/>
            </a:endParaRPr>
          </a:p>
          <a:p>
            <a:pPr marL="1798638" indent="-1706563" algn="just" fontAlgn="base">
              <a:buNone/>
            </a:pPr>
            <a:r>
              <a:rPr lang="es-PA" sz="2000" dirty="0">
                <a:latin typeface="Arial" panose="020B0604020202020204" pitchFamily="34" charset="0"/>
                <a:cs typeface="Arial" panose="020B0604020202020204" pitchFamily="34" charset="0"/>
              </a:rPr>
              <a:t>B/.108,980.00	</a:t>
            </a:r>
            <a:r>
              <a:rPr lang="es-PA" sz="2000" b="1" dirty="0">
                <a:latin typeface="Arial" panose="020B0604020202020204" pitchFamily="34" charset="0"/>
                <a:cs typeface="Arial" panose="020B0604020202020204" pitchFamily="34" charset="0"/>
              </a:rPr>
              <a:t>Otras transferencias </a:t>
            </a:r>
            <a:r>
              <a:rPr lang="es-PA" sz="2000" dirty="0">
                <a:latin typeface="Arial" panose="020B0604020202020204" pitchFamily="34" charset="0"/>
                <a:cs typeface="Arial" panose="020B0604020202020204" pitchFamily="34" charset="0"/>
              </a:rPr>
              <a:t>(bonificación por retiro a funcionarios transferidos </a:t>
            </a:r>
          </a:p>
          <a:p>
            <a:pPr marL="1798638" indent="-1706563" algn="just" fontAlgn="base">
              <a:buNone/>
            </a:pPr>
            <a:r>
              <a:rPr lang="es-PA" sz="2000" dirty="0">
                <a:latin typeface="Arial" panose="020B0604020202020204" pitchFamily="34" charset="0"/>
                <a:cs typeface="Arial" panose="020B0604020202020204" pitchFamily="34" charset="0"/>
              </a:rPr>
              <a:t>	de la Contraloría General de la República al Tribunal de Cuentas).</a:t>
            </a:r>
          </a:p>
          <a:p>
            <a:pPr marL="109728" indent="0" algn="just" fontAlgn="base">
              <a:buNone/>
            </a:pPr>
            <a:endParaRPr lang="es-PA" sz="2000" dirty="0">
              <a:latin typeface="Arial" panose="020B0604020202020204" pitchFamily="34" charset="0"/>
              <a:cs typeface="Arial" panose="020B0604020202020204" pitchFamily="34" charset="0"/>
            </a:endParaRPr>
          </a:p>
          <a:p>
            <a:pPr marL="109728" indent="0" algn="just" fontAlgn="base">
              <a:buNone/>
            </a:pPr>
            <a:endParaRPr lang="es-PA" sz="2000" b="1" dirty="0">
              <a:latin typeface="Arial" panose="020B0604020202020204" pitchFamily="34" charset="0"/>
              <a:cs typeface="Arial" panose="020B0604020202020204" pitchFamily="34" charset="0"/>
            </a:endParaRPr>
          </a:p>
          <a:p>
            <a:pPr marL="109728" indent="0" algn="just" fontAlgn="base">
              <a:buNone/>
            </a:pPr>
            <a:r>
              <a:rPr lang="es-PA" sz="2000" b="1" dirty="0">
                <a:latin typeface="Arial" panose="020B0604020202020204" pitchFamily="34" charset="0"/>
                <a:cs typeface="Arial" panose="020B0604020202020204" pitchFamily="34" charset="0"/>
              </a:rPr>
              <a:t>CONGRESO Y CAPACITACIÓN</a:t>
            </a:r>
          </a:p>
          <a:p>
            <a:pPr marL="109728" indent="0" algn="just" fontAlgn="base">
              <a:buNone/>
            </a:pPr>
            <a:endParaRPr lang="es-PA" sz="2000" b="1" dirty="0">
              <a:latin typeface="Arial" panose="020B0604020202020204" pitchFamily="34" charset="0"/>
              <a:cs typeface="Arial" panose="020B0604020202020204" pitchFamily="34" charset="0"/>
            </a:endParaRPr>
          </a:p>
          <a:p>
            <a:pPr marL="1798638" indent="-1706563" algn="just" fontAlgn="base">
              <a:buNone/>
            </a:pPr>
            <a:r>
              <a:rPr lang="es-PA" sz="2000" dirty="0">
                <a:latin typeface="Arial" panose="020B0604020202020204" pitchFamily="34" charset="0"/>
                <a:cs typeface="Arial" panose="020B0604020202020204" pitchFamily="34" charset="0"/>
              </a:rPr>
              <a:t>B/.115,000.00	</a:t>
            </a:r>
            <a:r>
              <a:rPr lang="es-PA" sz="2000" b="1" dirty="0">
                <a:latin typeface="Arial" panose="020B0604020202020204" pitchFamily="34" charset="0"/>
                <a:cs typeface="Arial" panose="020B0604020202020204" pitchFamily="34" charset="0"/>
              </a:rPr>
              <a:t>Adiestramiento y estudios</a:t>
            </a:r>
            <a:r>
              <a:rPr lang="es-PA" sz="2000" dirty="0">
                <a:latin typeface="Arial" panose="020B0604020202020204" pitchFamily="34" charset="0"/>
                <a:cs typeface="Arial" panose="020B0604020202020204" pitchFamily="34" charset="0"/>
              </a:rPr>
              <a:t>, actividades de docencia, capacitación</a:t>
            </a:r>
          </a:p>
          <a:p>
            <a:pPr marL="1798638" indent="-1706563" algn="just" fontAlgn="base">
              <a:buNone/>
            </a:pPr>
            <a:r>
              <a:rPr lang="es-PA" sz="2000" dirty="0">
                <a:latin typeface="Arial" panose="020B0604020202020204" pitchFamily="34" charset="0"/>
                <a:cs typeface="Arial" panose="020B0604020202020204" pitchFamily="34" charset="0"/>
              </a:rPr>
              <a:t>	(congreso, seminarios y capacitación).</a:t>
            </a: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27</a:t>
            </a:fld>
            <a:endParaRPr lang="es-ES"/>
          </a:p>
        </p:txBody>
      </p:sp>
      <p:sp>
        <p:nvSpPr>
          <p:cNvPr id="7" name="Rectángulo 6"/>
          <p:cNvSpPr/>
          <p:nvPr/>
        </p:nvSpPr>
        <p:spPr>
          <a:xfrm>
            <a:off x="2116182" y="649820"/>
            <a:ext cx="8429898" cy="1077218"/>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TRANSFERENCIAS CORRIENTES</a:t>
            </a:r>
          </a:p>
          <a:p>
            <a:pPr algn="ctr"/>
            <a:endParaRPr lang="es-PA" sz="2000" b="1" dirty="0">
              <a:solidFill>
                <a:schemeClr val="bg1"/>
              </a:solidFill>
              <a:latin typeface="Arial" panose="020B0604020202020204" pitchFamily="34" charset="0"/>
              <a:cs typeface="Arial" panose="020B0604020202020204" pitchFamily="34" charset="0"/>
            </a:endParaRPr>
          </a:p>
          <a:p>
            <a:pPr algn="ctr"/>
            <a:r>
              <a:rPr lang="es-PA" sz="2000" b="1" dirty="0">
                <a:solidFill>
                  <a:schemeClr val="bg1"/>
                </a:solidFill>
                <a:latin typeface="Arial" panose="020B0604020202020204" pitchFamily="34" charset="0"/>
                <a:cs typeface="Arial" panose="020B0604020202020204" pitchFamily="34" charset="0"/>
              </a:rPr>
              <a:t>PRESUPUESTO  SOLICITADO  B/.344,000.00 (6.51%)</a:t>
            </a:r>
            <a:endParaRPr lang="es-PA"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7495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28</a:t>
            </a:fld>
            <a:endParaRPr lang="es-ES" noProof="0"/>
          </a:p>
        </p:txBody>
      </p:sp>
      <p:graphicFrame>
        <p:nvGraphicFramePr>
          <p:cNvPr id="4" name="Tabla 3">
            <a:extLst>
              <a:ext uri="{FF2B5EF4-FFF2-40B4-BE49-F238E27FC236}">
                <a16:creationId xmlns:a16="http://schemas.microsoft.com/office/drawing/2014/main" id="{27FAEE03-D58D-0ECF-7F00-26959EB6638A}"/>
              </a:ext>
            </a:extLst>
          </p:cNvPr>
          <p:cNvGraphicFramePr>
            <a:graphicFrameLocks noGrp="1"/>
          </p:cNvGraphicFramePr>
          <p:nvPr>
            <p:extLst>
              <p:ext uri="{D42A27DB-BD31-4B8C-83A1-F6EECF244321}">
                <p14:modId xmlns:p14="http://schemas.microsoft.com/office/powerpoint/2010/main" val="3033504534"/>
              </p:ext>
            </p:extLst>
          </p:nvPr>
        </p:nvGraphicFramePr>
        <p:xfrm>
          <a:off x="439271" y="1409099"/>
          <a:ext cx="7862046" cy="4939847"/>
        </p:xfrm>
        <a:graphic>
          <a:graphicData uri="http://schemas.openxmlformats.org/drawingml/2006/table">
            <a:tbl>
              <a:tblPr>
                <a:tableStyleId>{775DCB02-9BB8-47FD-8907-85C794F793BA}</a:tableStyleId>
              </a:tblPr>
              <a:tblGrid>
                <a:gridCol w="876905">
                  <a:extLst>
                    <a:ext uri="{9D8B030D-6E8A-4147-A177-3AD203B41FA5}">
                      <a16:colId xmlns:a16="http://schemas.microsoft.com/office/drawing/2014/main" val="1590252224"/>
                    </a:ext>
                  </a:extLst>
                </a:gridCol>
                <a:gridCol w="1685031">
                  <a:extLst>
                    <a:ext uri="{9D8B030D-6E8A-4147-A177-3AD203B41FA5}">
                      <a16:colId xmlns:a16="http://schemas.microsoft.com/office/drawing/2014/main" val="201657345"/>
                    </a:ext>
                  </a:extLst>
                </a:gridCol>
                <a:gridCol w="1676243">
                  <a:extLst>
                    <a:ext uri="{9D8B030D-6E8A-4147-A177-3AD203B41FA5}">
                      <a16:colId xmlns:a16="http://schemas.microsoft.com/office/drawing/2014/main" val="3161342738"/>
                    </a:ext>
                  </a:extLst>
                </a:gridCol>
                <a:gridCol w="2127973">
                  <a:extLst>
                    <a:ext uri="{9D8B030D-6E8A-4147-A177-3AD203B41FA5}">
                      <a16:colId xmlns:a16="http://schemas.microsoft.com/office/drawing/2014/main" val="2575206901"/>
                    </a:ext>
                  </a:extLst>
                </a:gridCol>
                <a:gridCol w="1495894">
                  <a:extLst>
                    <a:ext uri="{9D8B030D-6E8A-4147-A177-3AD203B41FA5}">
                      <a16:colId xmlns:a16="http://schemas.microsoft.com/office/drawing/2014/main" val="187627521"/>
                    </a:ext>
                  </a:extLst>
                </a:gridCol>
              </a:tblGrid>
              <a:tr h="702917">
                <a:tc>
                  <a:txBody>
                    <a:bodyPr/>
                    <a:lstStyle/>
                    <a:p>
                      <a:pPr algn="ctr" fontAlgn="ctr"/>
                      <a:r>
                        <a:rPr lang="es-PA" sz="1600" b="1" u="none" strike="noStrike" dirty="0">
                          <a:effectLst/>
                        </a:rPr>
                        <a:t>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b="1" u="none" strike="noStrike" dirty="0">
                          <a:effectLst/>
                        </a:rPr>
                        <a:t>CANTIDAD DE PROCESOS         INICIO DE 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b="1" u="none" strike="noStrike" dirty="0">
                          <a:effectLst/>
                        </a:rPr>
                        <a:t>PROCESOS NUEVOS POR 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b="1" u="none" strike="noStrike" dirty="0">
                          <a:effectLst/>
                        </a:rPr>
                        <a:t>PROCESOS CONCLUIDOS POR 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b="1" u="none" strike="noStrike" dirty="0">
                          <a:effectLst/>
                        </a:rPr>
                        <a:t>PROCESOS EN TRÁMITE</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2349521193"/>
                  </a:ext>
                </a:extLst>
              </a:tr>
              <a:tr h="280131">
                <a:tc>
                  <a:txBody>
                    <a:bodyPr/>
                    <a:lstStyle/>
                    <a:p>
                      <a:pPr algn="ctr" fontAlgn="ctr"/>
                      <a:r>
                        <a:rPr lang="es-PA" sz="1600" u="none" strike="noStrike">
                          <a:effectLst/>
                        </a:rPr>
                        <a:t>2009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334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52</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72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314</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4199073159"/>
                  </a:ext>
                </a:extLst>
              </a:tr>
              <a:tr h="280131">
                <a:tc>
                  <a:txBody>
                    <a:bodyPr/>
                    <a:lstStyle/>
                    <a:p>
                      <a:pPr algn="ctr" fontAlgn="ctr"/>
                      <a:r>
                        <a:rPr lang="es-PA" sz="1600" u="none" strike="noStrike">
                          <a:effectLst/>
                        </a:rPr>
                        <a:t>2010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314</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80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357</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2404674831"/>
                  </a:ext>
                </a:extLst>
              </a:tr>
              <a:tr h="280131">
                <a:tc>
                  <a:txBody>
                    <a:bodyPr/>
                    <a:lstStyle/>
                    <a:p>
                      <a:pPr algn="ctr" fontAlgn="ctr"/>
                      <a:r>
                        <a:rPr lang="es-PA" sz="1600" u="none" strike="noStrike">
                          <a:effectLst/>
                        </a:rPr>
                        <a:t>2011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357</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54</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77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334</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2223757179"/>
                  </a:ext>
                </a:extLst>
              </a:tr>
              <a:tr h="280131">
                <a:tc>
                  <a:txBody>
                    <a:bodyPr/>
                    <a:lstStyle/>
                    <a:p>
                      <a:pPr algn="ctr" fontAlgn="ctr"/>
                      <a:r>
                        <a:rPr lang="es-PA" sz="1600" u="none" strike="noStrike">
                          <a:effectLst/>
                        </a:rPr>
                        <a:t>2012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334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51</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87</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298</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1317997538"/>
                  </a:ext>
                </a:extLst>
              </a:tr>
              <a:tr h="280131">
                <a:tc>
                  <a:txBody>
                    <a:bodyPr/>
                    <a:lstStyle/>
                    <a:p>
                      <a:pPr algn="ctr" fontAlgn="ctr"/>
                      <a:r>
                        <a:rPr lang="es-PA" sz="1600" u="none" strike="noStrike">
                          <a:effectLst/>
                        </a:rPr>
                        <a:t>2013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298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56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55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299</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1518493731"/>
                  </a:ext>
                </a:extLst>
              </a:tr>
              <a:tr h="280131">
                <a:tc>
                  <a:txBody>
                    <a:bodyPr/>
                    <a:lstStyle/>
                    <a:p>
                      <a:pPr algn="ctr" fontAlgn="ctr"/>
                      <a:r>
                        <a:rPr lang="es-PA" sz="1600" u="none" strike="noStrike">
                          <a:effectLst/>
                        </a:rPr>
                        <a:t>2014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299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46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76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269</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4154901294"/>
                  </a:ext>
                </a:extLst>
              </a:tr>
              <a:tr h="280131">
                <a:tc>
                  <a:txBody>
                    <a:bodyPr/>
                    <a:lstStyle/>
                    <a:p>
                      <a:pPr algn="ctr" fontAlgn="ctr"/>
                      <a:r>
                        <a:rPr lang="es-PA" sz="1600" u="none" strike="noStrike">
                          <a:effectLst/>
                        </a:rPr>
                        <a:t>2015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269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dirty="0">
                          <a:effectLst/>
                        </a:rPr>
                        <a:t>47</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75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241</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2631197483"/>
                  </a:ext>
                </a:extLst>
              </a:tr>
              <a:tr h="280131">
                <a:tc>
                  <a:txBody>
                    <a:bodyPr/>
                    <a:lstStyle/>
                    <a:p>
                      <a:pPr algn="ctr" fontAlgn="ctr"/>
                      <a:r>
                        <a:rPr lang="es-PA" sz="1600" u="none" strike="noStrike">
                          <a:effectLst/>
                        </a:rPr>
                        <a:t>2016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241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74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193</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4247474033"/>
                  </a:ext>
                </a:extLst>
              </a:tr>
              <a:tr h="280131">
                <a:tc>
                  <a:txBody>
                    <a:bodyPr/>
                    <a:lstStyle/>
                    <a:p>
                      <a:pPr algn="ctr" fontAlgn="ctr"/>
                      <a:r>
                        <a:rPr lang="es-PA" sz="1600" u="none" strike="noStrike">
                          <a:effectLst/>
                        </a:rPr>
                        <a:t>2017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193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43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172</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172000598"/>
                  </a:ext>
                </a:extLst>
              </a:tr>
              <a:tr h="280131">
                <a:tc>
                  <a:txBody>
                    <a:bodyPr/>
                    <a:lstStyle/>
                    <a:p>
                      <a:pPr algn="ctr" fontAlgn="ctr"/>
                      <a:r>
                        <a:rPr lang="es-PA" sz="1600" u="none" strike="noStrike">
                          <a:effectLst/>
                        </a:rPr>
                        <a:t>2018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172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86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226</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3607877465"/>
                  </a:ext>
                </a:extLst>
              </a:tr>
              <a:tr h="280131">
                <a:tc>
                  <a:txBody>
                    <a:bodyPr/>
                    <a:lstStyle/>
                    <a:p>
                      <a:pPr algn="ctr" fontAlgn="ctr"/>
                      <a:r>
                        <a:rPr lang="es-PA" sz="1600" u="none" strike="noStrike">
                          <a:effectLst/>
                        </a:rPr>
                        <a:t>2019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226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33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229</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1428386974"/>
                  </a:ext>
                </a:extLst>
              </a:tr>
              <a:tr h="280131">
                <a:tc>
                  <a:txBody>
                    <a:bodyPr/>
                    <a:lstStyle/>
                    <a:p>
                      <a:pPr algn="ctr" fontAlgn="ctr"/>
                      <a:r>
                        <a:rPr lang="es-PA" sz="1600" u="none" strike="noStrike">
                          <a:effectLst/>
                        </a:rPr>
                        <a:t>2020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229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49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258</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35256968"/>
                  </a:ext>
                </a:extLst>
              </a:tr>
              <a:tr h="280131">
                <a:tc>
                  <a:txBody>
                    <a:bodyPr/>
                    <a:lstStyle/>
                    <a:p>
                      <a:pPr algn="ctr" fontAlgn="ctr"/>
                      <a:r>
                        <a:rPr lang="es-PA" sz="1600" u="none" strike="noStrike">
                          <a:effectLst/>
                        </a:rPr>
                        <a:t>2021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258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51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217</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2681239404"/>
                  </a:ext>
                </a:extLst>
              </a:tr>
              <a:tr h="280131">
                <a:tc>
                  <a:txBody>
                    <a:bodyPr/>
                    <a:lstStyle/>
                    <a:p>
                      <a:pPr algn="ctr" fontAlgn="ctr"/>
                      <a:r>
                        <a:rPr lang="es-PA" sz="1600" u="none" strike="noStrike">
                          <a:effectLst/>
                        </a:rPr>
                        <a:t>2022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47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53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211</a:t>
                      </a:r>
                      <a:endParaRPr lang="es-PA" sz="1600" b="1"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812833846"/>
                  </a:ext>
                </a:extLst>
              </a:tr>
              <a:tr h="280131">
                <a:tc>
                  <a:txBody>
                    <a:bodyPr/>
                    <a:lstStyle/>
                    <a:p>
                      <a:pPr algn="ctr" fontAlgn="ctr"/>
                      <a:r>
                        <a:rPr lang="es-PA" sz="1600" b="1" u="none" strike="noStrike" dirty="0">
                          <a:effectLst/>
                        </a:rPr>
                        <a:t>2023</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u="none" strike="noStrike">
                          <a:effectLst/>
                        </a:rPr>
                        <a:t>27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362" marR="6362" marT="6362" marB="0" anchor="ctr"/>
                </a:tc>
                <a:tc>
                  <a:txBody>
                    <a:bodyPr/>
                    <a:lstStyle/>
                    <a:p>
                      <a:pPr algn="ctr" fontAlgn="ctr"/>
                      <a:r>
                        <a:rPr lang="es-PA" sz="1600" b="1" u="none" strike="noStrike" dirty="0">
                          <a:effectLst/>
                        </a:rPr>
                        <a:t>198</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362" marR="6362" marT="6362" marB="0" anchor="ctr"/>
                </a:tc>
                <a:extLst>
                  <a:ext uri="{0D108BD9-81ED-4DB2-BD59-A6C34878D82A}">
                    <a16:rowId xmlns:a16="http://schemas.microsoft.com/office/drawing/2014/main" val="3584734638"/>
                  </a:ext>
                </a:extLst>
              </a:tr>
            </a:tbl>
          </a:graphicData>
        </a:graphic>
      </p:graphicFrame>
      <p:sp>
        <p:nvSpPr>
          <p:cNvPr id="5" name="Rectángulo 4">
            <a:extLst>
              <a:ext uri="{FF2B5EF4-FFF2-40B4-BE49-F238E27FC236}">
                <a16:creationId xmlns:a16="http://schemas.microsoft.com/office/drawing/2014/main" id="{8B342215-CC7A-4604-6E9B-3F7B56430B89}"/>
              </a:ext>
            </a:extLst>
          </p:cNvPr>
          <p:cNvSpPr/>
          <p:nvPr/>
        </p:nvSpPr>
        <p:spPr>
          <a:xfrm>
            <a:off x="1881051" y="434667"/>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PROCESOS NUEVOS Y CONCLUIDOS POR AÑO</a:t>
            </a:r>
          </a:p>
          <a:p>
            <a:pPr algn="ctr"/>
            <a:r>
              <a:rPr lang="es-PA" sz="2400" b="1" dirty="0">
                <a:solidFill>
                  <a:schemeClr val="bg1"/>
                </a:solidFill>
                <a:latin typeface="Arial" panose="020B0604020202020204" pitchFamily="34" charset="0"/>
                <a:cs typeface="Arial" panose="020B0604020202020204" pitchFamily="34" charset="0"/>
              </a:rPr>
              <a:t>(De enero de 2009 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7" name="Tabla 6">
            <a:extLst>
              <a:ext uri="{FF2B5EF4-FFF2-40B4-BE49-F238E27FC236}">
                <a16:creationId xmlns:a16="http://schemas.microsoft.com/office/drawing/2014/main" id="{4C8B49A8-AD8D-25D8-1985-85BC6D516A9B}"/>
              </a:ext>
            </a:extLst>
          </p:cNvPr>
          <p:cNvGraphicFramePr>
            <a:graphicFrameLocks noGrp="1"/>
          </p:cNvGraphicFramePr>
          <p:nvPr>
            <p:extLst>
              <p:ext uri="{D42A27DB-BD31-4B8C-83A1-F6EECF244321}">
                <p14:modId xmlns:p14="http://schemas.microsoft.com/office/powerpoint/2010/main" val="1962634846"/>
              </p:ext>
            </p:extLst>
          </p:nvPr>
        </p:nvGraphicFramePr>
        <p:xfrm>
          <a:off x="8462682" y="2635810"/>
          <a:ext cx="3290047" cy="1034415"/>
        </p:xfrm>
        <a:graphic>
          <a:graphicData uri="http://schemas.openxmlformats.org/drawingml/2006/table">
            <a:tbl>
              <a:tblPr>
                <a:tableStyleId>{775DCB02-9BB8-47FD-8907-85C794F793BA}</a:tableStyleId>
              </a:tblPr>
              <a:tblGrid>
                <a:gridCol w="1542701">
                  <a:extLst>
                    <a:ext uri="{9D8B030D-6E8A-4147-A177-3AD203B41FA5}">
                      <a16:colId xmlns:a16="http://schemas.microsoft.com/office/drawing/2014/main" val="2426035208"/>
                    </a:ext>
                  </a:extLst>
                </a:gridCol>
                <a:gridCol w="1747346">
                  <a:extLst>
                    <a:ext uri="{9D8B030D-6E8A-4147-A177-3AD203B41FA5}">
                      <a16:colId xmlns:a16="http://schemas.microsoft.com/office/drawing/2014/main" val="1655579799"/>
                    </a:ext>
                  </a:extLst>
                </a:gridCol>
              </a:tblGrid>
              <a:tr h="666750">
                <a:tc>
                  <a:txBody>
                    <a:bodyPr/>
                    <a:lstStyle/>
                    <a:p>
                      <a:pPr algn="ctr" fontAlgn="ctr"/>
                      <a:r>
                        <a:rPr lang="es-PA" sz="1600" b="1" u="none" strike="noStrike" dirty="0">
                          <a:effectLst/>
                        </a:rPr>
                        <a:t>CANTIDAD DE PROCESOS EN TRÁMITE</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PA" sz="1600" b="1" u="none" strike="noStrike" dirty="0">
                          <a:effectLst/>
                        </a:rPr>
                        <a:t>CANTIDAD DE INVOLUCRADOS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764249727"/>
                  </a:ext>
                </a:extLst>
              </a:tr>
              <a:tr h="293370">
                <a:tc>
                  <a:txBody>
                    <a:bodyPr/>
                    <a:lstStyle/>
                    <a:p>
                      <a:pPr algn="ctr" fontAlgn="ctr"/>
                      <a:r>
                        <a:rPr lang="es-PA" sz="1600" u="none" strike="noStrike" dirty="0">
                          <a:effectLst/>
                        </a:rPr>
                        <a:t>198</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PA" sz="1600" u="none" strike="noStrike" dirty="0">
                          <a:effectLst/>
                        </a:rPr>
                        <a:t>3,561</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667929768"/>
                  </a:ext>
                </a:extLst>
              </a:tr>
            </a:tbl>
          </a:graphicData>
        </a:graphic>
      </p:graphicFrame>
      <p:graphicFrame>
        <p:nvGraphicFramePr>
          <p:cNvPr id="8" name="Tabla 7">
            <a:extLst>
              <a:ext uri="{FF2B5EF4-FFF2-40B4-BE49-F238E27FC236}">
                <a16:creationId xmlns:a16="http://schemas.microsoft.com/office/drawing/2014/main" id="{6298971E-368C-7878-9CED-439FD3F03025}"/>
              </a:ext>
            </a:extLst>
          </p:cNvPr>
          <p:cNvGraphicFramePr>
            <a:graphicFrameLocks noGrp="1"/>
          </p:cNvGraphicFramePr>
          <p:nvPr>
            <p:extLst>
              <p:ext uri="{D42A27DB-BD31-4B8C-83A1-F6EECF244321}">
                <p14:modId xmlns:p14="http://schemas.microsoft.com/office/powerpoint/2010/main" val="2431386341"/>
              </p:ext>
            </p:extLst>
          </p:nvPr>
        </p:nvGraphicFramePr>
        <p:xfrm>
          <a:off x="8866094" y="4005956"/>
          <a:ext cx="2510118" cy="790575"/>
        </p:xfrm>
        <a:graphic>
          <a:graphicData uri="http://schemas.openxmlformats.org/drawingml/2006/table">
            <a:tbl>
              <a:tblPr>
                <a:tableStyleId>{775DCB02-9BB8-47FD-8907-85C794F793BA}</a:tableStyleId>
              </a:tblPr>
              <a:tblGrid>
                <a:gridCol w="2510118">
                  <a:extLst>
                    <a:ext uri="{9D8B030D-6E8A-4147-A177-3AD203B41FA5}">
                      <a16:colId xmlns:a16="http://schemas.microsoft.com/office/drawing/2014/main" val="2825642237"/>
                    </a:ext>
                  </a:extLst>
                </a:gridCol>
              </a:tblGrid>
              <a:tr h="494326">
                <a:tc>
                  <a:txBody>
                    <a:bodyPr/>
                    <a:lstStyle/>
                    <a:p>
                      <a:pPr algn="ctr" fontAlgn="ctr"/>
                      <a:r>
                        <a:rPr lang="es-PA" sz="1600" b="1" u="none" strike="noStrike" dirty="0">
                          <a:effectLst/>
                        </a:rPr>
                        <a:t>MONTO DE LESIÓN PATRIMONIAL</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219193966"/>
                  </a:ext>
                </a:extLst>
              </a:tr>
              <a:tr h="293370">
                <a:tc>
                  <a:txBody>
                    <a:bodyPr/>
                    <a:lstStyle/>
                    <a:p>
                      <a:pPr algn="ctr" fontAlgn="ctr"/>
                      <a:r>
                        <a:rPr lang="es-PA" sz="1600" u="none" strike="noStrike" dirty="0">
                          <a:effectLst/>
                        </a:rPr>
                        <a:t>B/. 214,394,213.45</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1987010963"/>
                  </a:ext>
                </a:extLst>
              </a:tr>
            </a:tbl>
          </a:graphicData>
        </a:graphic>
      </p:graphicFrame>
    </p:spTree>
    <p:extLst>
      <p:ext uri="{BB962C8B-B14F-4D97-AF65-F5344CB8AC3E}">
        <p14:creationId xmlns:p14="http://schemas.microsoft.com/office/powerpoint/2010/main" val="37087559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29</a:t>
            </a:fld>
            <a:endParaRPr lang="es-ES" noProof="0"/>
          </a:p>
        </p:txBody>
      </p:sp>
      <p:sp>
        <p:nvSpPr>
          <p:cNvPr id="5" name="Rectángulo 4">
            <a:extLst>
              <a:ext uri="{FF2B5EF4-FFF2-40B4-BE49-F238E27FC236}">
                <a16:creationId xmlns:a16="http://schemas.microsoft.com/office/drawing/2014/main" id="{8B342215-CC7A-4604-6E9B-3F7B56430B89}"/>
              </a:ext>
            </a:extLst>
          </p:cNvPr>
          <p:cNvSpPr/>
          <p:nvPr/>
        </p:nvSpPr>
        <p:spPr>
          <a:xfrm>
            <a:off x="1881051" y="784290"/>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EXPEDIENTES DECLINADOS A LA DGI POR AÑO</a:t>
            </a:r>
          </a:p>
          <a:p>
            <a:pPr algn="ctr"/>
            <a:r>
              <a:rPr lang="es-PA" sz="2400" b="1" dirty="0">
                <a:solidFill>
                  <a:schemeClr val="bg1"/>
                </a:solidFill>
                <a:latin typeface="Arial" panose="020B0604020202020204" pitchFamily="34" charset="0"/>
                <a:cs typeface="Arial" panose="020B0604020202020204" pitchFamily="34" charset="0"/>
              </a:rPr>
              <a:t>(De enero de 2009 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2" name="Tabla 1">
            <a:extLst>
              <a:ext uri="{FF2B5EF4-FFF2-40B4-BE49-F238E27FC236}">
                <a16:creationId xmlns:a16="http://schemas.microsoft.com/office/drawing/2014/main" id="{DF9AA071-49BE-F2E0-1734-5B0DA1487563}"/>
              </a:ext>
            </a:extLst>
          </p:cNvPr>
          <p:cNvGraphicFramePr>
            <a:graphicFrameLocks noGrp="1"/>
          </p:cNvGraphicFramePr>
          <p:nvPr>
            <p:extLst>
              <p:ext uri="{D42A27DB-BD31-4B8C-83A1-F6EECF244321}">
                <p14:modId xmlns:p14="http://schemas.microsoft.com/office/powerpoint/2010/main" val="695349903"/>
              </p:ext>
            </p:extLst>
          </p:nvPr>
        </p:nvGraphicFramePr>
        <p:xfrm>
          <a:off x="3290046" y="1783603"/>
          <a:ext cx="5468471" cy="4737085"/>
        </p:xfrm>
        <a:graphic>
          <a:graphicData uri="http://schemas.openxmlformats.org/drawingml/2006/table">
            <a:tbl>
              <a:tblPr>
                <a:tableStyleId>{775DCB02-9BB8-47FD-8907-85C794F793BA}</a:tableStyleId>
              </a:tblPr>
              <a:tblGrid>
                <a:gridCol w="1358410">
                  <a:extLst>
                    <a:ext uri="{9D8B030D-6E8A-4147-A177-3AD203B41FA5}">
                      <a16:colId xmlns:a16="http://schemas.microsoft.com/office/drawing/2014/main" val="2122368984"/>
                    </a:ext>
                  </a:extLst>
                </a:gridCol>
                <a:gridCol w="2020201">
                  <a:extLst>
                    <a:ext uri="{9D8B030D-6E8A-4147-A177-3AD203B41FA5}">
                      <a16:colId xmlns:a16="http://schemas.microsoft.com/office/drawing/2014/main" val="4005530119"/>
                    </a:ext>
                  </a:extLst>
                </a:gridCol>
                <a:gridCol w="2089860">
                  <a:extLst>
                    <a:ext uri="{9D8B030D-6E8A-4147-A177-3AD203B41FA5}">
                      <a16:colId xmlns:a16="http://schemas.microsoft.com/office/drawing/2014/main" val="1358313787"/>
                    </a:ext>
                  </a:extLst>
                </a:gridCol>
              </a:tblGrid>
              <a:tr h="481626">
                <a:tc>
                  <a:txBody>
                    <a:bodyPr/>
                    <a:lstStyle/>
                    <a:p>
                      <a:pPr algn="ctr" fontAlgn="ctr"/>
                      <a:r>
                        <a:rPr lang="es-PA" sz="1600" b="1" u="none" strike="noStrike" dirty="0">
                          <a:effectLst/>
                        </a:rPr>
                        <a:t>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b="1" u="none" strike="noStrike" dirty="0">
                          <a:effectLst/>
                        </a:rPr>
                        <a:t>CANTIDAD DE EXPEDIENTES DECLINADOS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b="1" u="none" strike="noStrike" dirty="0">
                          <a:effectLst/>
                        </a:rPr>
                        <a:t>MONTO (B/.)</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515045152"/>
                  </a:ext>
                </a:extLst>
              </a:tr>
              <a:tr h="228217">
                <a:tc>
                  <a:txBody>
                    <a:bodyPr/>
                    <a:lstStyle/>
                    <a:p>
                      <a:pPr algn="ctr" fontAlgn="ctr"/>
                      <a:r>
                        <a:rPr lang="es-PA" sz="1600" u="none" strike="noStrike">
                          <a:effectLst/>
                        </a:rPr>
                        <a:t>2009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41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6,170,163.43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3954726649"/>
                  </a:ext>
                </a:extLst>
              </a:tr>
              <a:tr h="228217">
                <a:tc>
                  <a:txBody>
                    <a:bodyPr/>
                    <a:lstStyle/>
                    <a:p>
                      <a:pPr algn="ctr" fontAlgn="ctr"/>
                      <a:r>
                        <a:rPr lang="es-PA" sz="1600" u="none" strike="noStrike">
                          <a:effectLst/>
                        </a:rPr>
                        <a:t>2010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1,669,036.05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3803716099"/>
                  </a:ext>
                </a:extLst>
              </a:tr>
              <a:tr h="228217">
                <a:tc>
                  <a:txBody>
                    <a:bodyPr/>
                    <a:lstStyle/>
                    <a:p>
                      <a:pPr algn="ctr" fontAlgn="ctr"/>
                      <a:r>
                        <a:rPr lang="es-PA" sz="1600" u="none" strike="noStrike">
                          <a:effectLst/>
                        </a:rPr>
                        <a:t>2011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19,035,580.90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1563424298"/>
                  </a:ext>
                </a:extLst>
              </a:tr>
              <a:tr h="228217">
                <a:tc>
                  <a:txBody>
                    <a:bodyPr/>
                    <a:lstStyle/>
                    <a:p>
                      <a:pPr algn="ctr" fontAlgn="ctr"/>
                      <a:r>
                        <a:rPr lang="es-PA" sz="1600" u="none" strike="noStrike">
                          <a:effectLst/>
                        </a:rPr>
                        <a:t>2012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58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2,022,266.11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2677851653"/>
                  </a:ext>
                </a:extLst>
              </a:tr>
              <a:tr h="228217">
                <a:tc>
                  <a:txBody>
                    <a:bodyPr/>
                    <a:lstStyle/>
                    <a:p>
                      <a:pPr algn="ctr" fontAlgn="ctr"/>
                      <a:r>
                        <a:rPr lang="es-PA" sz="1600" u="none" strike="noStrike" dirty="0">
                          <a:effectLst/>
                        </a:rPr>
                        <a:t>2013</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968,395.15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2480683132"/>
                  </a:ext>
                </a:extLst>
              </a:tr>
              <a:tr h="228217">
                <a:tc>
                  <a:txBody>
                    <a:bodyPr/>
                    <a:lstStyle/>
                    <a:p>
                      <a:pPr algn="ctr" fontAlgn="ctr"/>
                      <a:r>
                        <a:rPr lang="es-PA" sz="1600" u="none" strike="noStrike">
                          <a:effectLst/>
                        </a:rPr>
                        <a:t>2014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40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2,538,565.52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872230734"/>
                  </a:ext>
                </a:extLst>
              </a:tr>
              <a:tr h="228217">
                <a:tc>
                  <a:txBody>
                    <a:bodyPr/>
                    <a:lstStyle/>
                    <a:p>
                      <a:pPr algn="ctr" fontAlgn="ctr"/>
                      <a:r>
                        <a:rPr lang="es-PA" sz="1600" u="none" strike="noStrike">
                          <a:effectLst/>
                        </a:rPr>
                        <a:t>2015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3,003,632.99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776072590"/>
                  </a:ext>
                </a:extLst>
              </a:tr>
              <a:tr h="228217">
                <a:tc>
                  <a:txBody>
                    <a:bodyPr/>
                    <a:lstStyle/>
                    <a:p>
                      <a:pPr algn="ctr" fontAlgn="ctr"/>
                      <a:r>
                        <a:rPr lang="es-PA" sz="1600" u="none" strike="noStrike">
                          <a:effectLst/>
                        </a:rPr>
                        <a:t>2016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43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3,061,423.51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237177186"/>
                  </a:ext>
                </a:extLst>
              </a:tr>
              <a:tr h="228217">
                <a:tc>
                  <a:txBody>
                    <a:bodyPr/>
                    <a:lstStyle/>
                    <a:p>
                      <a:pPr algn="ctr" fontAlgn="ctr"/>
                      <a:r>
                        <a:rPr lang="es-PA" sz="1600" u="none" strike="noStrike">
                          <a:effectLst/>
                        </a:rPr>
                        <a:t>2017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3,008,732.12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3923076396"/>
                  </a:ext>
                </a:extLst>
              </a:tr>
              <a:tr h="228217">
                <a:tc>
                  <a:txBody>
                    <a:bodyPr/>
                    <a:lstStyle/>
                    <a:p>
                      <a:pPr algn="ctr" fontAlgn="ctr"/>
                      <a:r>
                        <a:rPr lang="es-PA" sz="1600" u="none" strike="noStrike">
                          <a:effectLst/>
                        </a:rPr>
                        <a:t>2018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1,561,790.57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901365059"/>
                  </a:ext>
                </a:extLst>
              </a:tr>
              <a:tr h="228217">
                <a:tc>
                  <a:txBody>
                    <a:bodyPr/>
                    <a:lstStyle/>
                    <a:p>
                      <a:pPr algn="ctr" fontAlgn="ctr"/>
                      <a:r>
                        <a:rPr lang="es-PA" sz="1600" u="none" strike="noStrike">
                          <a:effectLst/>
                        </a:rPr>
                        <a:t>2019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1,442,590.59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1191849655"/>
                  </a:ext>
                </a:extLst>
              </a:tr>
              <a:tr h="228217">
                <a:tc>
                  <a:txBody>
                    <a:bodyPr/>
                    <a:lstStyle/>
                    <a:p>
                      <a:pPr algn="ctr" fontAlgn="ctr"/>
                      <a:r>
                        <a:rPr lang="es-PA" sz="1600" u="none" strike="noStrike">
                          <a:effectLst/>
                        </a:rPr>
                        <a:t>2020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1,599,605.60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3888945086"/>
                  </a:ext>
                </a:extLst>
              </a:tr>
              <a:tr h="228217">
                <a:tc>
                  <a:txBody>
                    <a:bodyPr/>
                    <a:lstStyle/>
                    <a:p>
                      <a:pPr algn="ctr" fontAlgn="ctr"/>
                      <a:r>
                        <a:rPr lang="es-PA" sz="1600" u="none" strike="noStrike">
                          <a:effectLst/>
                        </a:rPr>
                        <a:t>2021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1,757,300.47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3135943251"/>
                  </a:ext>
                </a:extLst>
              </a:tr>
              <a:tr h="228217">
                <a:tc>
                  <a:txBody>
                    <a:bodyPr/>
                    <a:lstStyle/>
                    <a:p>
                      <a:pPr algn="ctr" fontAlgn="ctr"/>
                      <a:r>
                        <a:rPr lang="es-PA" sz="1600" u="none" strike="noStrike">
                          <a:effectLst/>
                        </a:rPr>
                        <a:t>2022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31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6,329,134.45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2277935408"/>
                  </a:ext>
                </a:extLst>
              </a:tr>
              <a:tr h="228217">
                <a:tc>
                  <a:txBody>
                    <a:bodyPr/>
                    <a:lstStyle/>
                    <a:p>
                      <a:pPr algn="ctr" fontAlgn="ctr"/>
                      <a:r>
                        <a:rPr lang="es-PA" sz="1600" u="none" strike="noStrike">
                          <a:effectLst/>
                        </a:rPr>
                        <a:t>2023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u="none" strike="noStrike">
                          <a:effectLst/>
                        </a:rPr>
                        <a:t>13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u="none" strike="noStrike">
                          <a:effectLst/>
                        </a:rPr>
                        <a:t>1,945,227.06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1176744757"/>
                  </a:ext>
                </a:extLst>
              </a:tr>
              <a:tr h="228217">
                <a:tc>
                  <a:txBody>
                    <a:bodyPr/>
                    <a:lstStyle/>
                    <a:p>
                      <a:pPr algn="ctr" fontAlgn="ctr"/>
                      <a:r>
                        <a:rPr lang="es-PA" sz="1600" b="1" u="none" strike="noStrike" dirty="0">
                          <a:effectLst/>
                        </a:rPr>
                        <a:t>TOTAL</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ctr" fontAlgn="ctr"/>
                      <a:r>
                        <a:rPr lang="es-PA" sz="1600" b="1" u="none" strike="noStrike" dirty="0">
                          <a:effectLst/>
                        </a:rPr>
                        <a:t>449</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tc>
                  <a:txBody>
                    <a:bodyPr/>
                    <a:lstStyle/>
                    <a:p>
                      <a:pPr algn="r" fontAlgn="ctr"/>
                      <a:r>
                        <a:rPr lang="es-PA" sz="1600" b="1" u="none" strike="noStrike" dirty="0">
                          <a:effectLst/>
                        </a:rPr>
                        <a:t>56,113,444.52</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6125" marR="6125" marT="6125" marB="0" anchor="ctr"/>
                </a:tc>
                <a:extLst>
                  <a:ext uri="{0D108BD9-81ED-4DB2-BD59-A6C34878D82A}">
                    <a16:rowId xmlns:a16="http://schemas.microsoft.com/office/drawing/2014/main" val="1369177831"/>
                  </a:ext>
                </a:extLst>
              </a:tr>
            </a:tbl>
          </a:graphicData>
        </a:graphic>
      </p:graphicFrame>
    </p:spTree>
    <p:extLst>
      <p:ext uri="{BB962C8B-B14F-4D97-AF65-F5344CB8AC3E}">
        <p14:creationId xmlns:p14="http://schemas.microsoft.com/office/powerpoint/2010/main" val="858600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14764" y="763359"/>
            <a:ext cx="8768337" cy="1025236"/>
          </a:xfrm>
        </p:spPr>
        <p:txBody>
          <a:bodyPr rtlCol="0"/>
          <a:lstStyle/>
          <a:p>
            <a:pPr algn="ctr" rtl="0"/>
            <a:r>
              <a:rPr lang="es-ES" sz="3200" b="1" dirty="0">
                <a:latin typeface="Arial" panose="020B0604020202020204" pitchFamily="34" charset="0"/>
                <a:cs typeface="Arial" panose="020B0604020202020204" pitchFamily="34" charset="0"/>
              </a:rPr>
              <a:t>PROYECTO DE PRESUPUESTO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837488" y="2291507"/>
            <a:ext cx="10665151" cy="4461834"/>
          </a:xfrm>
          <a:prstGeom prst="rect">
            <a:avLst/>
          </a:prstGeom>
          <a:noFill/>
        </p:spPr>
        <p:txBody>
          <a:bodyPr wrap="square" rtlCol="0">
            <a:noAutofit/>
          </a:bodyPr>
          <a:lstStyle/>
          <a:p>
            <a:pPr marL="109728" indent="0" algn="just">
              <a:spcBef>
                <a:spcPts val="0"/>
              </a:spcBef>
              <a:buNone/>
            </a:pPr>
            <a:endParaRPr lang="es-ES" sz="1600" dirty="0"/>
          </a:p>
          <a:p>
            <a:pPr marL="109728" indent="0" algn="just">
              <a:spcBef>
                <a:spcPts val="0"/>
              </a:spcBef>
              <a:buNone/>
            </a:pPr>
            <a:r>
              <a:rPr lang="es-ES" sz="2000" dirty="0">
                <a:latin typeface="Arial" panose="020B0604020202020204" pitchFamily="34" charset="0"/>
                <a:cs typeface="Arial" panose="020B0604020202020204" pitchFamily="34" charset="0"/>
              </a:rPr>
              <a:t>Honorable Diputado  </a:t>
            </a:r>
          </a:p>
          <a:p>
            <a:pPr marL="109728" indent="0" algn="just">
              <a:spcBef>
                <a:spcPts val="0"/>
              </a:spcBef>
              <a:buNone/>
            </a:pPr>
            <a:r>
              <a:rPr lang="es-ES" sz="2000" b="1" dirty="0">
                <a:latin typeface="Arial" panose="020B0604020202020204" pitchFamily="34" charset="0"/>
                <a:cs typeface="Arial" panose="020B0604020202020204" pitchFamily="34" charset="0"/>
              </a:rPr>
              <a:t>BENICIO ROBINSON</a:t>
            </a:r>
          </a:p>
          <a:p>
            <a:pPr marL="109728" indent="0" algn="just">
              <a:spcBef>
                <a:spcPts val="0"/>
              </a:spcBef>
              <a:buNone/>
            </a:pPr>
            <a:r>
              <a:rPr lang="es-ES" sz="2000" dirty="0">
                <a:latin typeface="Arial" panose="020B0604020202020204" pitchFamily="34" charset="0"/>
                <a:cs typeface="Arial" panose="020B0604020202020204" pitchFamily="34" charset="0"/>
              </a:rPr>
              <a:t>Presidente de la Comisión de Presupuesto</a:t>
            </a:r>
          </a:p>
          <a:p>
            <a:pPr marL="109728" indent="0" algn="just">
              <a:spcBef>
                <a:spcPts val="0"/>
              </a:spcBef>
              <a:buNone/>
            </a:pPr>
            <a:r>
              <a:rPr lang="es-ES" sz="2000" dirty="0">
                <a:latin typeface="Arial" panose="020B0604020202020204" pitchFamily="34" charset="0"/>
                <a:cs typeface="Arial" panose="020B0604020202020204" pitchFamily="34" charset="0"/>
              </a:rPr>
              <a:t>Honorables Diputados Comisionados</a:t>
            </a:r>
          </a:p>
          <a:p>
            <a:pPr marL="109728" indent="0" algn="just">
              <a:buNone/>
            </a:pPr>
            <a:endParaRPr lang="es-ES" sz="2000" dirty="0">
              <a:latin typeface="Arial" panose="020B0604020202020204" pitchFamily="34" charset="0"/>
              <a:cs typeface="Arial" panose="020B0604020202020204" pitchFamily="34" charset="0"/>
            </a:endParaRPr>
          </a:p>
          <a:p>
            <a:pPr marL="109728" indent="0" algn="just">
              <a:buNone/>
            </a:pPr>
            <a:r>
              <a:rPr lang="es-ES" sz="2000" dirty="0">
                <a:latin typeface="Arial" panose="020B0604020202020204" pitchFamily="34" charset="0"/>
                <a:cs typeface="Arial" panose="020B0604020202020204" pitchFamily="34" charset="0"/>
              </a:rPr>
              <a:t>Acudo ante usted, en mi condición de Presidente y Representante Legal del Tribunal de Cuentas, en cumplimiento de las disposiciones Constitucionales y Legales, para presentar a la consideración de la Comisión de Presupuesto de la Asamblea Nacional, nuestro Presupuesto de Gastos de Funcionamiento y de Inversiones, para la vigencia fiscal 2024, por la suma de B/.5,283,151.00.</a:t>
            </a:r>
          </a:p>
          <a:p>
            <a:pPr marL="109728" indent="0" algn="just">
              <a:buNone/>
            </a:pPr>
            <a:endParaRPr lang="es-ES" sz="1600" dirty="0">
              <a:latin typeface="Arial" panose="020B0604020202020204" pitchFamily="34" charset="0"/>
              <a:cs typeface="Arial" panose="020B0604020202020204" pitchFamily="34" charset="0"/>
            </a:endParaRPr>
          </a:p>
          <a:p>
            <a:pPr marL="109728" algn="ctr"/>
            <a:r>
              <a:rPr lang="es-PA" sz="2400" b="1" dirty="0">
                <a:latin typeface="Arial" panose="020B0604020202020204" pitchFamily="34" charset="0"/>
                <a:cs typeface="Arial" panose="020B0604020202020204" pitchFamily="34" charset="0"/>
              </a:rPr>
              <a:t>Álvaro L. Visuetti  Zevallos</a:t>
            </a:r>
            <a:endParaRPr lang="es-ES" sz="2400" b="1" dirty="0">
              <a:latin typeface="Arial" panose="020B0604020202020204" pitchFamily="34" charset="0"/>
              <a:cs typeface="Arial" panose="020B0604020202020204" pitchFamily="34" charset="0"/>
            </a:endParaRPr>
          </a:p>
          <a:p>
            <a:pPr marL="109728" indent="0" algn="ctr">
              <a:spcBef>
                <a:spcPts val="0"/>
              </a:spcBef>
              <a:buNone/>
            </a:pPr>
            <a:r>
              <a:rPr lang="es-ES" sz="1600" b="1" dirty="0">
                <a:latin typeface="Arial" panose="020B0604020202020204" pitchFamily="34" charset="0"/>
                <a:cs typeface="Arial" panose="020B0604020202020204" pitchFamily="34" charset="0"/>
              </a:rPr>
              <a:t>MAGISTRADO PRESIDENTE</a:t>
            </a:r>
            <a:endParaRPr lang="es-PA" sz="1600" b="1" dirty="0">
              <a:latin typeface="Arial" panose="020B0604020202020204" pitchFamily="34" charset="0"/>
              <a:cs typeface="Arial" panose="020B0604020202020204" pitchFamily="34" charset="0"/>
            </a:endParaRPr>
          </a:p>
          <a:p>
            <a:pPr algn="ctr"/>
            <a:endParaRPr lang="es-PA" sz="3200" dirty="0"/>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3</a:t>
            </a:fld>
            <a:endParaRPr lang="es-ES"/>
          </a:p>
        </p:txBody>
      </p:sp>
    </p:spTree>
    <p:extLst>
      <p:ext uri="{BB962C8B-B14F-4D97-AF65-F5344CB8AC3E}">
        <p14:creationId xmlns:p14="http://schemas.microsoft.com/office/powerpoint/2010/main" val="11698071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30</a:t>
            </a:fld>
            <a:endParaRPr lang="es-ES" noProof="0"/>
          </a:p>
        </p:txBody>
      </p:sp>
      <p:sp>
        <p:nvSpPr>
          <p:cNvPr id="5" name="Rectángulo 4">
            <a:extLst>
              <a:ext uri="{FF2B5EF4-FFF2-40B4-BE49-F238E27FC236}">
                <a16:creationId xmlns:a16="http://schemas.microsoft.com/office/drawing/2014/main" id="{8B342215-CC7A-4604-6E9B-3F7B56430B89}"/>
              </a:ext>
            </a:extLst>
          </p:cNvPr>
          <p:cNvSpPr/>
          <p:nvPr/>
        </p:nvSpPr>
        <p:spPr>
          <a:xfrm>
            <a:off x="1881051" y="784290"/>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RESOLUCIONES DE REPAROS POR AÑO</a:t>
            </a:r>
          </a:p>
          <a:p>
            <a:pPr algn="ctr"/>
            <a:r>
              <a:rPr lang="es-PA" sz="2400" b="1" dirty="0">
                <a:solidFill>
                  <a:schemeClr val="bg1"/>
                </a:solidFill>
                <a:latin typeface="Arial" panose="020B0604020202020204" pitchFamily="34" charset="0"/>
                <a:cs typeface="Arial" panose="020B0604020202020204" pitchFamily="34" charset="0"/>
              </a:rPr>
              <a:t>(De enero de 2009 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4" name="Tabla 3">
            <a:extLst>
              <a:ext uri="{FF2B5EF4-FFF2-40B4-BE49-F238E27FC236}">
                <a16:creationId xmlns:a16="http://schemas.microsoft.com/office/drawing/2014/main" id="{D1041C53-0670-3F95-DD65-14E635C349C3}"/>
              </a:ext>
            </a:extLst>
          </p:cNvPr>
          <p:cNvGraphicFramePr>
            <a:graphicFrameLocks noGrp="1"/>
          </p:cNvGraphicFramePr>
          <p:nvPr>
            <p:extLst>
              <p:ext uri="{D42A27DB-BD31-4B8C-83A1-F6EECF244321}">
                <p14:modId xmlns:p14="http://schemas.microsoft.com/office/powerpoint/2010/main" val="241800784"/>
              </p:ext>
            </p:extLst>
          </p:nvPr>
        </p:nvGraphicFramePr>
        <p:xfrm>
          <a:off x="2725271" y="1936937"/>
          <a:ext cx="6508376" cy="4546931"/>
        </p:xfrm>
        <a:graphic>
          <a:graphicData uri="http://schemas.openxmlformats.org/drawingml/2006/table">
            <a:tbl>
              <a:tblPr>
                <a:tableStyleId>{775DCB02-9BB8-47FD-8907-85C794F793BA}</a:tableStyleId>
              </a:tblPr>
              <a:tblGrid>
                <a:gridCol w="1154195">
                  <a:extLst>
                    <a:ext uri="{9D8B030D-6E8A-4147-A177-3AD203B41FA5}">
                      <a16:colId xmlns:a16="http://schemas.microsoft.com/office/drawing/2014/main" val="1839197757"/>
                    </a:ext>
                  </a:extLst>
                </a:gridCol>
                <a:gridCol w="1859536">
                  <a:extLst>
                    <a:ext uri="{9D8B030D-6E8A-4147-A177-3AD203B41FA5}">
                      <a16:colId xmlns:a16="http://schemas.microsoft.com/office/drawing/2014/main" val="3830235577"/>
                    </a:ext>
                  </a:extLst>
                </a:gridCol>
                <a:gridCol w="1875566">
                  <a:extLst>
                    <a:ext uri="{9D8B030D-6E8A-4147-A177-3AD203B41FA5}">
                      <a16:colId xmlns:a16="http://schemas.microsoft.com/office/drawing/2014/main" val="22144179"/>
                    </a:ext>
                  </a:extLst>
                </a:gridCol>
                <a:gridCol w="1619079">
                  <a:extLst>
                    <a:ext uri="{9D8B030D-6E8A-4147-A177-3AD203B41FA5}">
                      <a16:colId xmlns:a16="http://schemas.microsoft.com/office/drawing/2014/main" val="2967618786"/>
                    </a:ext>
                  </a:extLst>
                </a:gridCol>
              </a:tblGrid>
              <a:tr h="399187">
                <a:tc>
                  <a:txBody>
                    <a:bodyPr/>
                    <a:lstStyle/>
                    <a:p>
                      <a:pPr algn="ctr" fontAlgn="ctr"/>
                      <a:r>
                        <a:rPr lang="es-PA" sz="1600" b="1" u="none" strike="noStrike" dirty="0">
                          <a:effectLst/>
                        </a:rPr>
                        <a:t>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CANTIDAD DE RESOLUCIONES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CANTIDAD DE INVOLUCRADOS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MONTO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extLst>
                  <a:ext uri="{0D108BD9-81ED-4DB2-BD59-A6C34878D82A}">
                    <a16:rowId xmlns:a16="http://schemas.microsoft.com/office/drawing/2014/main" val="1049988711"/>
                  </a:ext>
                </a:extLst>
              </a:tr>
              <a:tr h="187525">
                <a:tc>
                  <a:txBody>
                    <a:bodyPr/>
                    <a:lstStyle/>
                    <a:p>
                      <a:pPr algn="ctr" fontAlgn="b"/>
                      <a:r>
                        <a:rPr lang="es-PA" sz="1600" u="none" strike="noStrike" dirty="0">
                          <a:effectLst/>
                        </a:rPr>
                        <a:t>2009</a:t>
                      </a:r>
                      <a:endParaRPr lang="es-PA" sz="1600" b="0"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395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15,453,711.85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826417721"/>
                  </a:ext>
                </a:extLst>
              </a:tr>
              <a:tr h="187525">
                <a:tc>
                  <a:txBody>
                    <a:bodyPr/>
                    <a:lstStyle/>
                    <a:p>
                      <a:pPr algn="ctr" fontAlgn="b"/>
                      <a:r>
                        <a:rPr lang="es-PA" sz="1600" u="none" strike="noStrike">
                          <a:effectLst/>
                        </a:rPr>
                        <a:t>2010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79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274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5,010,690.60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2418927731"/>
                  </a:ext>
                </a:extLst>
              </a:tr>
              <a:tr h="187525">
                <a:tc>
                  <a:txBody>
                    <a:bodyPr/>
                    <a:lstStyle/>
                    <a:p>
                      <a:pPr algn="ctr" fontAlgn="b"/>
                      <a:r>
                        <a:rPr lang="es-PA" sz="1600" u="none" strike="noStrike">
                          <a:effectLst/>
                        </a:rPr>
                        <a:t>2011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156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3,197,002.89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594014937"/>
                  </a:ext>
                </a:extLst>
              </a:tr>
              <a:tr h="187525">
                <a:tc>
                  <a:txBody>
                    <a:bodyPr/>
                    <a:lstStyle/>
                    <a:p>
                      <a:pPr algn="ctr" fontAlgn="b"/>
                      <a:r>
                        <a:rPr lang="es-PA" sz="1600" u="none" strike="noStrike">
                          <a:effectLst/>
                        </a:rPr>
                        <a:t>2012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59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7,931,672.95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4279070662"/>
                  </a:ext>
                </a:extLst>
              </a:tr>
              <a:tr h="187525">
                <a:tc>
                  <a:txBody>
                    <a:bodyPr/>
                    <a:lstStyle/>
                    <a:p>
                      <a:pPr algn="ctr" fontAlgn="b"/>
                      <a:r>
                        <a:rPr lang="es-PA" sz="1600" u="none" strike="noStrike">
                          <a:effectLst/>
                        </a:rPr>
                        <a:t>2013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35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155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3,318,446.72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436775629"/>
                  </a:ext>
                </a:extLst>
              </a:tr>
              <a:tr h="187525">
                <a:tc>
                  <a:txBody>
                    <a:bodyPr/>
                    <a:lstStyle/>
                    <a:p>
                      <a:pPr algn="ctr" fontAlgn="b"/>
                      <a:r>
                        <a:rPr lang="es-PA" sz="1600" u="none" strike="noStrike">
                          <a:effectLst/>
                        </a:rPr>
                        <a:t>2014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32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137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3,099,463.24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456277831"/>
                  </a:ext>
                </a:extLst>
              </a:tr>
              <a:tr h="187525">
                <a:tc>
                  <a:txBody>
                    <a:bodyPr/>
                    <a:lstStyle/>
                    <a:p>
                      <a:pPr algn="ctr" fontAlgn="b"/>
                      <a:r>
                        <a:rPr lang="es-PA" sz="1600" u="none" strike="noStrike">
                          <a:effectLst/>
                        </a:rPr>
                        <a:t>2015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2,377,434.02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2822425072"/>
                  </a:ext>
                </a:extLst>
              </a:tr>
              <a:tr h="187525">
                <a:tc>
                  <a:txBody>
                    <a:bodyPr/>
                    <a:lstStyle/>
                    <a:p>
                      <a:pPr algn="ctr" fontAlgn="b"/>
                      <a:r>
                        <a:rPr lang="es-PA" sz="1600" u="none" strike="noStrike">
                          <a:effectLst/>
                        </a:rPr>
                        <a:t>2016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125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9,086,191.04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573885138"/>
                  </a:ext>
                </a:extLst>
              </a:tr>
              <a:tr h="187525">
                <a:tc>
                  <a:txBody>
                    <a:bodyPr/>
                    <a:lstStyle/>
                    <a:p>
                      <a:pPr algn="ctr" fontAlgn="b"/>
                      <a:r>
                        <a:rPr lang="es-PA" sz="1600" u="none" strike="noStrike">
                          <a:effectLst/>
                        </a:rPr>
                        <a:t>2017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37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632,232.22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815250074"/>
                  </a:ext>
                </a:extLst>
              </a:tr>
              <a:tr h="187525">
                <a:tc>
                  <a:txBody>
                    <a:bodyPr/>
                    <a:lstStyle/>
                    <a:p>
                      <a:pPr algn="ctr" fontAlgn="b"/>
                      <a:r>
                        <a:rPr lang="es-PA" sz="1600" u="none" strike="noStrike">
                          <a:effectLst/>
                        </a:rPr>
                        <a:t>2018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135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81,889,250.57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970676163"/>
                  </a:ext>
                </a:extLst>
              </a:tr>
              <a:tr h="187525">
                <a:tc>
                  <a:txBody>
                    <a:bodyPr/>
                    <a:lstStyle/>
                    <a:p>
                      <a:pPr algn="ctr" fontAlgn="b"/>
                      <a:r>
                        <a:rPr lang="es-PA" sz="1600" u="none" strike="noStrike">
                          <a:effectLst/>
                        </a:rPr>
                        <a:t>2019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45,843,251.48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394599396"/>
                  </a:ext>
                </a:extLst>
              </a:tr>
              <a:tr h="187525">
                <a:tc>
                  <a:txBody>
                    <a:bodyPr/>
                    <a:lstStyle/>
                    <a:p>
                      <a:pPr algn="ctr" fontAlgn="b"/>
                      <a:r>
                        <a:rPr lang="es-PA" sz="1600" u="none" strike="noStrike">
                          <a:effectLst/>
                        </a:rPr>
                        <a:t>2020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6,601,987.38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391181552"/>
                  </a:ext>
                </a:extLst>
              </a:tr>
              <a:tr h="187525">
                <a:tc>
                  <a:txBody>
                    <a:bodyPr/>
                    <a:lstStyle/>
                    <a:p>
                      <a:pPr algn="ctr" fontAlgn="b"/>
                      <a:r>
                        <a:rPr lang="es-PA" sz="1600" u="none" strike="noStrike">
                          <a:effectLst/>
                        </a:rPr>
                        <a:t>2021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338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21,098,356.45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2045466819"/>
                  </a:ext>
                </a:extLst>
              </a:tr>
              <a:tr h="187525">
                <a:tc>
                  <a:txBody>
                    <a:bodyPr/>
                    <a:lstStyle/>
                    <a:p>
                      <a:pPr algn="ctr" fontAlgn="b"/>
                      <a:r>
                        <a:rPr lang="es-PA" sz="1600" u="none" strike="noStrike">
                          <a:effectLst/>
                        </a:rPr>
                        <a:t>2022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76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1,445,434.52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2562222353"/>
                  </a:ext>
                </a:extLst>
              </a:tr>
              <a:tr h="187525">
                <a:tc>
                  <a:txBody>
                    <a:bodyPr/>
                    <a:lstStyle/>
                    <a:p>
                      <a:pPr algn="ctr" fontAlgn="b"/>
                      <a:r>
                        <a:rPr lang="es-PA" sz="1600" u="none" strike="noStrike">
                          <a:effectLst/>
                        </a:rPr>
                        <a:t>2023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79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1,629,175.86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469452815"/>
                  </a:ext>
                </a:extLst>
              </a:tr>
              <a:tr h="204235">
                <a:tc>
                  <a:txBody>
                    <a:bodyPr/>
                    <a:lstStyle/>
                    <a:p>
                      <a:pPr algn="ctr" fontAlgn="b"/>
                      <a:r>
                        <a:rPr lang="es-PA" sz="1600" b="1" u="none" strike="noStrike" dirty="0">
                          <a:effectLst/>
                        </a:rPr>
                        <a:t>TOTAL</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b="1" u="none" strike="noStrike" dirty="0">
                          <a:effectLst/>
                        </a:rPr>
                        <a:t>590</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b="1" u="none" strike="noStrike" dirty="0">
                          <a:effectLst/>
                        </a:rPr>
                        <a:t>2,530</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b="1" u="none" strike="noStrike" dirty="0">
                          <a:effectLst/>
                        </a:rPr>
                        <a:t>208,614,301.79</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630830584"/>
                  </a:ext>
                </a:extLst>
              </a:tr>
            </a:tbl>
          </a:graphicData>
        </a:graphic>
      </p:graphicFrame>
    </p:spTree>
    <p:extLst>
      <p:ext uri="{BB962C8B-B14F-4D97-AF65-F5344CB8AC3E}">
        <p14:creationId xmlns:p14="http://schemas.microsoft.com/office/powerpoint/2010/main" val="28908714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31</a:t>
            </a:fld>
            <a:endParaRPr lang="es-ES" noProof="0"/>
          </a:p>
        </p:txBody>
      </p:sp>
      <p:sp>
        <p:nvSpPr>
          <p:cNvPr id="5" name="Rectángulo 4">
            <a:extLst>
              <a:ext uri="{FF2B5EF4-FFF2-40B4-BE49-F238E27FC236}">
                <a16:creationId xmlns:a16="http://schemas.microsoft.com/office/drawing/2014/main" id="{8B342215-CC7A-4604-6E9B-3F7B56430B89}"/>
              </a:ext>
            </a:extLst>
          </p:cNvPr>
          <p:cNvSpPr/>
          <p:nvPr/>
        </p:nvSpPr>
        <p:spPr>
          <a:xfrm>
            <a:off x="1881051" y="784290"/>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RESOLUCIONES DE CARGOS POR AÑO</a:t>
            </a:r>
          </a:p>
          <a:p>
            <a:pPr algn="ctr"/>
            <a:r>
              <a:rPr lang="es-PA" sz="2400" b="1" dirty="0">
                <a:solidFill>
                  <a:schemeClr val="bg1"/>
                </a:solidFill>
                <a:latin typeface="Arial" panose="020B0604020202020204" pitchFamily="34" charset="0"/>
                <a:cs typeface="Arial" panose="020B0604020202020204" pitchFamily="34" charset="0"/>
              </a:rPr>
              <a:t>(De enero de 2009 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2" name="Tabla 1">
            <a:extLst>
              <a:ext uri="{FF2B5EF4-FFF2-40B4-BE49-F238E27FC236}">
                <a16:creationId xmlns:a16="http://schemas.microsoft.com/office/drawing/2014/main" id="{02D73BD9-063E-127F-F6A2-FB9A8369C7D0}"/>
              </a:ext>
            </a:extLst>
          </p:cNvPr>
          <p:cNvGraphicFramePr>
            <a:graphicFrameLocks noGrp="1"/>
          </p:cNvGraphicFramePr>
          <p:nvPr>
            <p:extLst>
              <p:ext uri="{D42A27DB-BD31-4B8C-83A1-F6EECF244321}">
                <p14:modId xmlns:p14="http://schemas.microsoft.com/office/powerpoint/2010/main" val="2170498953"/>
              </p:ext>
            </p:extLst>
          </p:nvPr>
        </p:nvGraphicFramePr>
        <p:xfrm>
          <a:off x="2720789" y="1910043"/>
          <a:ext cx="6750422" cy="4546931"/>
        </p:xfrm>
        <a:graphic>
          <a:graphicData uri="http://schemas.openxmlformats.org/drawingml/2006/table">
            <a:tbl>
              <a:tblPr>
                <a:tableStyleId>{775DCB02-9BB8-47FD-8907-85C794F793BA}</a:tableStyleId>
              </a:tblPr>
              <a:tblGrid>
                <a:gridCol w="1197120">
                  <a:extLst>
                    <a:ext uri="{9D8B030D-6E8A-4147-A177-3AD203B41FA5}">
                      <a16:colId xmlns:a16="http://schemas.microsoft.com/office/drawing/2014/main" val="2278285565"/>
                    </a:ext>
                  </a:extLst>
                </a:gridCol>
                <a:gridCol w="1928692">
                  <a:extLst>
                    <a:ext uri="{9D8B030D-6E8A-4147-A177-3AD203B41FA5}">
                      <a16:colId xmlns:a16="http://schemas.microsoft.com/office/drawing/2014/main" val="4005705464"/>
                    </a:ext>
                  </a:extLst>
                </a:gridCol>
                <a:gridCol w="1945318">
                  <a:extLst>
                    <a:ext uri="{9D8B030D-6E8A-4147-A177-3AD203B41FA5}">
                      <a16:colId xmlns:a16="http://schemas.microsoft.com/office/drawing/2014/main" val="58084444"/>
                    </a:ext>
                  </a:extLst>
                </a:gridCol>
                <a:gridCol w="1679292">
                  <a:extLst>
                    <a:ext uri="{9D8B030D-6E8A-4147-A177-3AD203B41FA5}">
                      <a16:colId xmlns:a16="http://schemas.microsoft.com/office/drawing/2014/main" val="971211083"/>
                    </a:ext>
                  </a:extLst>
                </a:gridCol>
              </a:tblGrid>
              <a:tr h="399187">
                <a:tc>
                  <a:txBody>
                    <a:bodyPr/>
                    <a:lstStyle/>
                    <a:p>
                      <a:pPr algn="ctr" fontAlgn="ctr"/>
                      <a:r>
                        <a:rPr lang="es-PA" sz="1600" b="1" u="none" strike="noStrike" dirty="0">
                          <a:effectLst/>
                        </a:rPr>
                        <a:t>AÑO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CANTIDAD DE RESOLUCIONES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CANTIDAD DE INVOLUCRADOS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ctr"/>
                      <a:r>
                        <a:rPr lang="es-PA" sz="1600" b="1" u="none" strike="noStrike" dirty="0">
                          <a:effectLst/>
                        </a:rPr>
                        <a:t>MONTO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ctr"/>
                </a:tc>
                <a:extLst>
                  <a:ext uri="{0D108BD9-81ED-4DB2-BD59-A6C34878D82A}">
                    <a16:rowId xmlns:a16="http://schemas.microsoft.com/office/drawing/2014/main" val="3878624492"/>
                  </a:ext>
                </a:extLst>
              </a:tr>
              <a:tr h="187525">
                <a:tc>
                  <a:txBody>
                    <a:bodyPr/>
                    <a:lstStyle/>
                    <a:p>
                      <a:pPr algn="ctr" fontAlgn="b"/>
                      <a:r>
                        <a:rPr lang="es-PA" sz="1600" u="none" strike="noStrike">
                          <a:effectLst/>
                        </a:rPr>
                        <a:t>2009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102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4,915,642.07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265166939"/>
                  </a:ext>
                </a:extLst>
              </a:tr>
              <a:tr h="187525">
                <a:tc>
                  <a:txBody>
                    <a:bodyPr/>
                    <a:lstStyle/>
                    <a:p>
                      <a:pPr algn="ctr" fontAlgn="b"/>
                      <a:r>
                        <a:rPr lang="es-PA" sz="1600" u="none" strike="noStrike">
                          <a:effectLst/>
                        </a:rPr>
                        <a:t>2010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56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102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1,350,587.43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923384057"/>
                  </a:ext>
                </a:extLst>
              </a:tr>
              <a:tr h="187525">
                <a:tc>
                  <a:txBody>
                    <a:bodyPr/>
                    <a:lstStyle/>
                    <a:p>
                      <a:pPr algn="ctr" fontAlgn="b"/>
                      <a:r>
                        <a:rPr lang="es-PA" sz="1600" u="none" strike="noStrike">
                          <a:effectLst/>
                        </a:rPr>
                        <a:t>2011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56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108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2,980,240.51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583579307"/>
                  </a:ext>
                </a:extLst>
              </a:tr>
              <a:tr h="187525">
                <a:tc>
                  <a:txBody>
                    <a:bodyPr/>
                    <a:lstStyle/>
                    <a:p>
                      <a:pPr algn="ctr" fontAlgn="b"/>
                      <a:r>
                        <a:rPr lang="es-PA" sz="1600" u="none" strike="noStrike">
                          <a:effectLst/>
                        </a:rPr>
                        <a:t>2012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150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1,989,735.32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633106837"/>
                  </a:ext>
                </a:extLst>
              </a:tr>
              <a:tr h="187525">
                <a:tc>
                  <a:txBody>
                    <a:bodyPr/>
                    <a:lstStyle/>
                    <a:p>
                      <a:pPr algn="ctr" fontAlgn="b"/>
                      <a:r>
                        <a:rPr lang="es-PA" sz="1600" u="none" strike="noStrike">
                          <a:effectLst/>
                        </a:rPr>
                        <a:t>2013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152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2,230,849.78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5298193"/>
                  </a:ext>
                </a:extLst>
              </a:tr>
              <a:tr h="187525">
                <a:tc>
                  <a:txBody>
                    <a:bodyPr/>
                    <a:lstStyle/>
                    <a:p>
                      <a:pPr algn="ctr" fontAlgn="b"/>
                      <a:r>
                        <a:rPr lang="es-PA" sz="1600" u="none" strike="noStrike">
                          <a:effectLst/>
                        </a:rPr>
                        <a:t>2014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83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3,194,785.83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548312128"/>
                  </a:ext>
                </a:extLst>
              </a:tr>
              <a:tr h="187525">
                <a:tc>
                  <a:txBody>
                    <a:bodyPr/>
                    <a:lstStyle/>
                    <a:p>
                      <a:pPr algn="ctr" fontAlgn="b"/>
                      <a:r>
                        <a:rPr lang="es-PA" sz="1600" u="none" strike="noStrike">
                          <a:effectLst/>
                        </a:rPr>
                        <a:t>2015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40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86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5,525,146.39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786349420"/>
                  </a:ext>
                </a:extLst>
              </a:tr>
              <a:tr h="187525">
                <a:tc>
                  <a:txBody>
                    <a:bodyPr/>
                    <a:lstStyle/>
                    <a:p>
                      <a:pPr algn="ctr" fontAlgn="b"/>
                      <a:r>
                        <a:rPr lang="es-PA" sz="1600" u="none" strike="noStrike">
                          <a:effectLst/>
                        </a:rPr>
                        <a:t>2016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7,728,249.11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707270407"/>
                  </a:ext>
                </a:extLst>
              </a:tr>
              <a:tr h="187525">
                <a:tc>
                  <a:txBody>
                    <a:bodyPr/>
                    <a:lstStyle/>
                    <a:p>
                      <a:pPr algn="ctr" fontAlgn="b"/>
                      <a:r>
                        <a:rPr lang="es-PA" sz="1600" u="none" strike="noStrike">
                          <a:effectLst/>
                        </a:rPr>
                        <a:t>2017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1,375,258.10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811678810"/>
                  </a:ext>
                </a:extLst>
              </a:tr>
              <a:tr h="187525">
                <a:tc>
                  <a:txBody>
                    <a:bodyPr/>
                    <a:lstStyle/>
                    <a:p>
                      <a:pPr algn="ctr" fontAlgn="b"/>
                      <a:r>
                        <a:rPr lang="es-PA" sz="1600" u="none" strike="noStrike">
                          <a:effectLst/>
                        </a:rPr>
                        <a:t>2018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133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1,842,639.38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3215087723"/>
                  </a:ext>
                </a:extLst>
              </a:tr>
              <a:tr h="187525">
                <a:tc>
                  <a:txBody>
                    <a:bodyPr/>
                    <a:lstStyle/>
                    <a:p>
                      <a:pPr algn="ctr" fontAlgn="b"/>
                      <a:r>
                        <a:rPr lang="es-PA" sz="1600" u="none" strike="noStrike">
                          <a:effectLst/>
                        </a:rPr>
                        <a:t>2019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72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7,047,684.58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627740414"/>
                  </a:ext>
                </a:extLst>
              </a:tr>
              <a:tr h="187525">
                <a:tc>
                  <a:txBody>
                    <a:bodyPr/>
                    <a:lstStyle/>
                    <a:p>
                      <a:pPr algn="ctr" fontAlgn="b"/>
                      <a:r>
                        <a:rPr lang="es-PA" sz="1600" u="none" strike="noStrike">
                          <a:effectLst/>
                        </a:rPr>
                        <a:t>2020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210,777.71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2512113273"/>
                  </a:ext>
                </a:extLst>
              </a:tr>
              <a:tr h="187525">
                <a:tc>
                  <a:txBody>
                    <a:bodyPr/>
                    <a:lstStyle/>
                    <a:p>
                      <a:pPr algn="ctr" fontAlgn="b"/>
                      <a:r>
                        <a:rPr lang="es-PA" sz="1600" u="none" strike="noStrike">
                          <a:effectLst/>
                        </a:rPr>
                        <a:t>2021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63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1,637,873.50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4194659468"/>
                  </a:ext>
                </a:extLst>
              </a:tr>
              <a:tr h="187525">
                <a:tc>
                  <a:txBody>
                    <a:bodyPr/>
                    <a:lstStyle/>
                    <a:p>
                      <a:pPr algn="ctr" fontAlgn="b"/>
                      <a:r>
                        <a:rPr lang="es-PA" sz="1600" u="none" strike="noStrike">
                          <a:effectLst/>
                        </a:rPr>
                        <a:t>2022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u="none" strike="noStrike">
                          <a:effectLst/>
                        </a:rPr>
                        <a:t>57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2,408,814.59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656988384"/>
                  </a:ext>
                </a:extLst>
              </a:tr>
              <a:tr h="187525">
                <a:tc>
                  <a:txBody>
                    <a:bodyPr/>
                    <a:lstStyle/>
                    <a:p>
                      <a:pPr algn="ctr" fontAlgn="b"/>
                      <a:r>
                        <a:rPr lang="es-PA" sz="1600" u="none" strike="noStrike">
                          <a:effectLst/>
                        </a:rPr>
                        <a:t>2023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ctr"/>
                      <a:r>
                        <a:rPr lang="es-PA" sz="1600" u="none" strike="noStrike">
                          <a:effectLst/>
                        </a:rPr>
                        <a:t>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ctr"/>
                </a:tc>
                <a:tc>
                  <a:txBody>
                    <a:bodyPr/>
                    <a:lstStyle/>
                    <a:p>
                      <a:pPr algn="ctr" fontAlgn="b"/>
                      <a:r>
                        <a:rPr lang="es-PA" sz="1600" u="none" strike="noStrike">
                          <a:effectLst/>
                        </a:rPr>
                        <a:t>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u="none" strike="noStrike">
                          <a:effectLst/>
                        </a:rPr>
                        <a:t>1,122,818.10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1947908765"/>
                  </a:ext>
                </a:extLst>
              </a:tr>
              <a:tr h="204235">
                <a:tc>
                  <a:txBody>
                    <a:bodyPr/>
                    <a:lstStyle/>
                    <a:p>
                      <a:pPr algn="ctr" fontAlgn="b"/>
                      <a:r>
                        <a:rPr lang="es-PA" sz="1600" b="1" u="none" strike="noStrike" dirty="0">
                          <a:effectLst/>
                        </a:rPr>
                        <a:t>TOTAL</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b="1" u="none" strike="noStrike" dirty="0">
                          <a:effectLst/>
                        </a:rPr>
                        <a:t>457</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ctr" fontAlgn="b"/>
                      <a:r>
                        <a:rPr lang="es-PA" sz="1600" b="1" u="none" strike="noStrike" dirty="0">
                          <a:effectLst/>
                        </a:rPr>
                        <a:t>1,320</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tc>
                  <a:txBody>
                    <a:bodyPr/>
                    <a:lstStyle/>
                    <a:p>
                      <a:pPr algn="r" fontAlgn="b"/>
                      <a:r>
                        <a:rPr lang="es-PA" sz="1600" b="1" u="none" strike="noStrike" dirty="0">
                          <a:effectLst/>
                        </a:rPr>
                        <a:t>B/. 45,561,102.40</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283" marR="9283" marT="9283" marB="0" anchor="b"/>
                </a:tc>
                <a:extLst>
                  <a:ext uri="{0D108BD9-81ED-4DB2-BD59-A6C34878D82A}">
                    <a16:rowId xmlns:a16="http://schemas.microsoft.com/office/drawing/2014/main" val="986506858"/>
                  </a:ext>
                </a:extLst>
              </a:tr>
            </a:tbl>
          </a:graphicData>
        </a:graphic>
      </p:graphicFrame>
    </p:spTree>
    <p:extLst>
      <p:ext uri="{BB962C8B-B14F-4D97-AF65-F5344CB8AC3E}">
        <p14:creationId xmlns:p14="http://schemas.microsoft.com/office/powerpoint/2010/main" val="8592706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32</a:t>
            </a:fld>
            <a:endParaRPr lang="es-ES" noProof="0"/>
          </a:p>
        </p:txBody>
      </p:sp>
      <p:sp>
        <p:nvSpPr>
          <p:cNvPr id="5" name="Rectángulo 4">
            <a:extLst>
              <a:ext uri="{FF2B5EF4-FFF2-40B4-BE49-F238E27FC236}">
                <a16:creationId xmlns:a16="http://schemas.microsoft.com/office/drawing/2014/main" id="{8B342215-CC7A-4604-6E9B-3F7B56430B89}"/>
              </a:ext>
            </a:extLst>
          </p:cNvPr>
          <p:cNvSpPr/>
          <p:nvPr/>
        </p:nvSpPr>
        <p:spPr>
          <a:xfrm>
            <a:off x="1881051" y="784290"/>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PAGOS AL TESORO NACIONAL POR AÑO</a:t>
            </a:r>
          </a:p>
          <a:p>
            <a:pPr algn="ctr"/>
            <a:r>
              <a:rPr lang="es-PA" sz="2400" b="1" dirty="0">
                <a:solidFill>
                  <a:schemeClr val="bg1"/>
                </a:solidFill>
                <a:latin typeface="Arial" panose="020B0604020202020204" pitchFamily="34" charset="0"/>
                <a:cs typeface="Arial" panose="020B0604020202020204" pitchFamily="34" charset="0"/>
              </a:rPr>
              <a:t>(De enero de 2009 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4" name="Tabla 3">
            <a:extLst>
              <a:ext uri="{FF2B5EF4-FFF2-40B4-BE49-F238E27FC236}">
                <a16:creationId xmlns:a16="http://schemas.microsoft.com/office/drawing/2014/main" id="{764D63DC-CB09-3906-0829-A15185D841C6}"/>
              </a:ext>
            </a:extLst>
          </p:cNvPr>
          <p:cNvGraphicFramePr>
            <a:graphicFrameLocks noGrp="1"/>
          </p:cNvGraphicFramePr>
          <p:nvPr>
            <p:extLst>
              <p:ext uri="{D42A27DB-BD31-4B8C-83A1-F6EECF244321}">
                <p14:modId xmlns:p14="http://schemas.microsoft.com/office/powerpoint/2010/main" val="3232898721"/>
              </p:ext>
            </p:extLst>
          </p:nvPr>
        </p:nvGraphicFramePr>
        <p:xfrm>
          <a:off x="2761129" y="1864286"/>
          <a:ext cx="6382870" cy="4511962"/>
        </p:xfrm>
        <a:graphic>
          <a:graphicData uri="http://schemas.openxmlformats.org/drawingml/2006/table">
            <a:tbl>
              <a:tblPr>
                <a:tableStyleId>{775DCB02-9BB8-47FD-8907-85C794F793BA}</a:tableStyleId>
              </a:tblPr>
              <a:tblGrid>
                <a:gridCol w="1049681">
                  <a:extLst>
                    <a:ext uri="{9D8B030D-6E8A-4147-A177-3AD203B41FA5}">
                      <a16:colId xmlns:a16="http://schemas.microsoft.com/office/drawing/2014/main" val="2330412261"/>
                    </a:ext>
                  </a:extLst>
                </a:gridCol>
                <a:gridCol w="1937874">
                  <a:extLst>
                    <a:ext uri="{9D8B030D-6E8A-4147-A177-3AD203B41FA5}">
                      <a16:colId xmlns:a16="http://schemas.microsoft.com/office/drawing/2014/main" val="2480750887"/>
                    </a:ext>
                  </a:extLst>
                </a:gridCol>
                <a:gridCol w="1521692">
                  <a:extLst>
                    <a:ext uri="{9D8B030D-6E8A-4147-A177-3AD203B41FA5}">
                      <a16:colId xmlns:a16="http://schemas.microsoft.com/office/drawing/2014/main" val="2131792235"/>
                    </a:ext>
                  </a:extLst>
                </a:gridCol>
                <a:gridCol w="1873623">
                  <a:extLst>
                    <a:ext uri="{9D8B030D-6E8A-4147-A177-3AD203B41FA5}">
                      <a16:colId xmlns:a16="http://schemas.microsoft.com/office/drawing/2014/main" val="2679241307"/>
                    </a:ext>
                  </a:extLst>
                </a:gridCol>
              </a:tblGrid>
              <a:tr h="317930">
                <a:tc>
                  <a:txBody>
                    <a:bodyPr/>
                    <a:lstStyle/>
                    <a:p>
                      <a:pPr algn="ctr" fontAlgn="ctr"/>
                      <a:r>
                        <a:rPr lang="es-PA" sz="1600" b="1" u="none" strike="noStrike" dirty="0">
                          <a:effectLst/>
                        </a:rPr>
                        <a:t>AÑOS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b="1" u="none" strike="noStrike" dirty="0">
                          <a:effectLst/>
                        </a:rPr>
                        <a:t>CANT. DE AUTOS      DE PAGO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b="1" u="none" strike="noStrike" dirty="0">
                          <a:effectLst/>
                        </a:rPr>
                        <a:t>CANT. DE PERSONAS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b="1" u="none" strike="noStrike" dirty="0">
                          <a:effectLst/>
                        </a:rPr>
                        <a:t>MONTO PAGADO POR AÑO (B/.)</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744345567"/>
                  </a:ext>
                </a:extLst>
              </a:tr>
              <a:tr h="193648">
                <a:tc>
                  <a:txBody>
                    <a:bodyPr/>
                    <a:lstStyle/>
                    <a:p>
                      <a:pPr algn="ctr" fontAlgn="ctr"/>
                      <a:r>
                        <a:rPr lang="es-PA" sz="1600" u="none" strike="noStrike">
                          <a:effectLst/>
                        </a:rPr>
                        <a:t>2009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25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699,580.86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1898519140"/>
                  </a:ext>
                </a:extLst>
              </a:tr>
              <a:tr h="193648">
                <a:tc>
                  <a:txBody>
                    <a:bodyPr/>
                    <a:lstStyle/>
                    <a:p>
                      <a:pPr algn="ctr" fontAlgn="ctr"/>
                      <a:r>
                        <a:rPr lang="es-PA" sz="1600" u="none" strike="noStrike">
                          <a:effectLst/>
                        </a:rPr>
                        <a:t>2010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44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124,514.68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4109305572"/>
                  </a:ext>
                </a:extLst>
              </a:tr>
              <a:tr h="193648">
                <a:tc>
                  <a:txBody>
                    <a:bodyPr/>
                    <a:lstStyle/>
                    <a:p>
                      <a:pPr algn="ctr" fontAlgn="ctr"/>
                      <a:r>
                        <a:rPr lang="es-PA" sz="1600" u="none" strike="noStrike">
                          <a:effectLst/>
                        </a:rPr>
                        <a:t>2011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88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131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298,608.06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4208585474"/>
                  </a:ext>
                </a:extLst>
              </a:tr>
              <a:tr h="193648">
                <a:tc>
                  <a:txBody>
                    <a:bodyPr/>
                    <a:lstStyle/>
                    <a:p>
                      <a:pPr algn="ctr" fontAlgn="ctr"/>
                      <a:r>
                        <a:rPr lang="es-PA" sz="1600" u="none" strike="noStrike">
                          <a:effectLst/>
                        </a:rPr>
                        <a:t>2012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69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397,009.28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2079677069"/>
                  </a:ext>
                </a:extLst>
              </a:tr>
              <a:tr h="193648">
                <a:tc>
                  <a:txBody>
                    <a:bodyPr/>
                    <a:lstStyle/>
                    <a:p>
                      <a:pPr algn="ctr" fontAlgn="ctr"/>
                      <a:r>
                        <a:rPr lang="es-PA" sz="1600" u="none" strike="noStrike">
                          <a:effectLst/>
                        </a:rPr>
                        <a:t>2013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30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39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151,436.07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2424513717"/>
                  </a:ext>
                </a:extLst>
              </a:tr>
              <a:tr h="193648">
                <a:tc>
                  <a:txBody>
                    <a:bodyPr/>
                    <a:lstStyle/>
                    <a:p>
                      <a:pPr algn="ctr" fontAlgn="ctr"/>
                      <a:r>
                        <a:rPr lang="es-PA" sz="1600" u="none" strike="noStrike">
                          <a:effectLst/>
                        </a:rPr>
                        <a:t>2014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79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215,407.43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1538897970"/>
                  </a:ext>
                </a:extLst>
              </a:tr>
              <a:tr h="193648">
                <a:tc>
                  <a:txBody>
                    <a:bodyPr/>
                    <a:lstStyle/>
                    <a:p>
                      <a:pPr algn="ctr" fontAlgn="ctr"/>
                      <a:r>
                        <a:rPr lang="es-PA" sz="1600" u="none" strike="noStrike">
                          <a:effectLst/>
                        </a:rPr>
                        <a:t>2015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93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137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372,126.37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456084136"/>
                  </a:ext>
                </a:extLst>
              </a:tr>
              <a:tr h="193648">
                <a:tc>
                  <a:txBody>
                    <a:bodyPr/>
                    <a:lstStyle/>
                    <a:p>
                      <a:pPr algn="ctr" fontAlgn="ctr"/>
                      <a:r>
                        <a:rPr lang="es-PA" sz="1600" u="none" strike="noStrike">
                          <a:effectLst/>
                        </a:rPr>
                        <a:t>2016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46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62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250,830.79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3705771208"/>
                  </a:ext>
                </a:extLst>
              </a:tr>
              <a:tr h="193648">
                <a:tc>
                  <a:txBody>
                    <a:bodyPr/>
                    <a:lstStyle/>
                    <a:p>
                      <a:pPr algn="ctr" fontAlgn="ctr"/>
                      <a:r>
                        <a:rPr lang="es-PA" sz="1600" u="none" strike="noStrike">
                          <a:effectLst/>
                        </a:rPr>
                        <a:t>2017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35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41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276,370.08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2173341087"/>
                  </a:ext>
                </a:extLst>
              </a:tr>
              <a:tr h="193648">
                <a:tc>
                  <a:txBody>
                    <a:bodyPr/>
                    <a:lstStyle/>
                    <a:p>
                      <a:pPr algn="ctr" fontAlgn="ctr"/>
                      <a:r>
                        <a:rPr lang="es-PA" sz="1600" u="none" strike="noStrike">
                          <a:effectLst/>
                        </a:rPr>
                        <a:t>2018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24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152,214.05</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2949676685"/>
                  </a:ext>
                </a:extLst>
              </a:tr>
              <a:tr h="193648">
                <a:tc>
                  <a:txBody>
                    <a:bodyPr/>
                    <a:lstStyle/>
                    <a:p>
                      <a:pPr algn="ctr" fontAlgn="ctr"/>
                      <a:r>
                        <a:rPr lang="es-PA" sz="1600" u="none" strike="noStrike">
                          <a:effectLst/>
                        </a:rPr>
                        <a:t>2019</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40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61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3,426,973.66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690408389"/>
                  </a:ext>
                </a:extLst>
              </a:tr>
              <a:tr h="193648">
                <a:tc>
                  <a:txBody>
                    <a:bodyPr/>
                    <a:lstStyle/>
                    <a:p>
                      <a:pPr algn="ctr" fontAlgn="ctr"/>
                      <a:r>
                        <a:rPr lang="es-PA" sz="1600" u="none" strike="noStrike">
                          <a:effectLst/>
                        </a:rPr>
                        <a:t>2020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74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109,221.54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1727755499"/>
                  </a:ext>
                </a:extLst>
              </a:tr>
              <a:tr h="193648">
                <a:tc>
                  <a:txBody>
                    <a:bodyPr/>
                    <a:lstStyle/>
                    <a:p>
                      <a:pPr algn="ctr" fontAlgn="ctr"/>
                      <a:r>
                        <a:rPr lang="es-PA" sz="1600" u="none" strike="noStrike">
                          <a:effectLst/>
                        </a:rPr>
                        <a:t>2021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97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186,192.83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870121982"/>
                  </a:ext>
                </a:extLst>
              </a:tr>
              <a:tr h="193648">
                <a:tc>
                  <a:txBody>
                    <a:bodyPr/>
                    <a:lstStyle/>
                    <a:p>
                      <a:pPr algn="ctr" fontAlgn="ctr"/>
                      <a:r>
                        <a:rPr lang="es-PA" sz="1600" u="none" strike="noStrike">
                          <a:effectLst/>
                        </a:rPr>
                        <a:t>2022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38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52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315,010.88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1252371061"/>
                  </a:ext>
                </a:extLst>
              </a:tr>
              <a:tr h="193648">
                <a:tc>
                  <a:txBody>
                    <a:bodyPr/>
                    <a:lstStyle/>
                    <a:p>
                      <a:pPr algn="ctr" fontAlgn="ctr"/>
                      <a:r>
                        <a:rPr lang="es-PA" sz="1600" u="none" strike="noStrike">
                          <a:effectLst/>
                        </a:rPr>
                        <a:t>2023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14</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u="none" strike="noStrike">
                          <a:effectLst/>
                        </a:rPr>
                        <a:t>17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u="none" strike="noStrike">
                          <a:effectLst/>
                        </a:rPr>
                        <a:t>39,993.01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2995405095"/>
                  </a:ext>
                </a:extLst>
              </a:tr>
              <a:tr h="193648">
                <a:tc>
                  <a:txBody>
                    <a:bodyPr/>
                    <a:lstStyle/>
                    <a:p>
                      <a:pPr algn="r" fontAlgn="ctr"/>
                      <a:r>
                        <a:rPr lang="es-PA" sz="1600" b="1" u="none" strike="noStrike" dirty="0">
                          <a:effectLst/>
                        </a:rPr>
                        <a:t>TOTAL . . .</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b="1" u="none" strike="noStrike" dirty="0">
                          <a:effectLst/>
                        </a:rPr>
                        <a:t>691</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ctr" fontAlgn="ctr"/>
                      <a:r>
                        <a:rPr lang="es-PA" sz="1600" b="1" u="none" strike="noStrike" dirty="0">
                          <a:effectLst/>
                        </a:rPr>
                        <a:t>992</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tc>
                  <a:txBody>
                    <a:bodyPr/>
                    <a:lstStyle/>
                    <a:p>
                      <a:pPr algn="r" fontAlgn="ctr"/>
                      <a:r>
                        <a:rPr lang="es-PA" sz="1600" b="1" u="none" strike="noStrike" dirty="0">
                          <a:effectLst/>
                        </a:rPr>
                        <a:t>7,015,489.59</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7226" marR="7226" marT="7226" marB="0" anchor="ctr"/>
                </a:tc>
                <a:extLst>
                  <a:ext uri="{0D108BD9-81ED-4DB2-BD59-A6C34878D82A}">
                    <a16:rowId xmlns:a16="http://schemas.microsoft.com/office/drawing/2014/main" val="1723181607"/>
                  </a:ext>
                </a:extLst>
              </a:tr>
            </a:tbl>
          </a:graphicData>
        </a:graphic>
      </p:graphicFrame>
    </p:spTree>
    <p:extLst>
      <p:ext uri="{BB962C8B-B14F-4D97-AF65-F5344CB8AC3E}">
        <p14:creationId xmlns:p14="http://schemas.microsoft.com/office/powerpoint/2010/main" val="628793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número de diapositiva 2">
            <a:extLst>
              <a:ext uri="{FF2B5EF4-FFF2-40B4-BE49-F238E27FC236}">
                <a16:creationId xmlns:a16="http://schemas.microsoft.com/office/drawing/2014/main" id="{6ADF1A3C-2695-6238-CA6B-E2B61595F8C3}"/>
              </a:ext>
            </a:extLst>
          </p:cNvPr>
          <p:cNvSpPr>
            <a:spLocks noGrp="1"/>
          </p:cNvSpPr>
          <p:nvPr>
            <p:ph type="sldNum" sz="quarter" idx="12"/>
          </p:nvPr>
        </p:nvSpPr>
        <p:spPr/>
        <p:txBody>
          <a:bodyPr/>
          <a:lstStyle/>
          <a:p>
            <a:pPr rtl="0"/>
            <a:fld id="{9FF96B15-8338-45D5-A943-561235072D66}" type="slidenum">
              <a:rPr lang="es-ES" noProof="0" smtClean="0"/>
              <a:t>33</a:t>
            </a:fld>
            <a:endParaRPr lang="es-ES" noProof="0"/>
          </a:p>
        </p:txBody>
      </p:sp>
      <p:sp>
        <p:nvSpPr>
          <p:cNvPr id="5" name="Rectángulo 4">
            <a:extLst>
              <a:ext uri="{FF2B5EF4-FFF2-40B4-BE49-F238E27FC236}">
                <a16:creationId xmlns:a16="http://schemas.microsoft.com/office/drawing/2014/main" id="{8B342215-CC7A-4604-6E9B-3F7B56430B89}"/>
              </a:ext>
            </a:extLst>
          </p:cNvPr>
          <p:cNvSpPr/>
          <p:nvPr/>
        </p:nvSpPr>
        <p:spPr>
          <a:xfrm>
            <a:off x="1881051" y="927726"/>
            <a:ext cx="8429898" cy="830997"/>
          </a:xfrm>
          <a:prstGeom prst="rect">
            <a:avLst/>
          </a:prstGeom>
        </p:spPr>
        <p:txBody>
          <a:bodyPr wrap="square">
            <a:spAutoFit/>
          </a:bodyPr>
          <a:lstStyle/>
          <a:p>
            <a:pPr algn="ctr"/>
            <a:r>
              <a:rPr lang="es-PA" sz="2400" b="1" dirty="0">
                <a:solidFill>
                  <a:schemeClr val="bg1"/>
                </a:solidFill>
                <a:latin typeface="Arial" panose="020B0604020202020204" pitchFamily="34" charset="0"/>
                <a:cs typeface="Arial" panose="020B0604020202020204" pitchFamily="34" charset="0"/>
              </a:rPr>
              <a:t>BIENES CAUTELADOS</a:t>
            </a:r>
          </a:p>
          <a:p>
            <a:pPr algn="ctr"/>
            <a:r>
              <a:rPr lang="es-PA" sz="2400" b="1" dirty="0">
                <a:solidFill>
                  <a:schemeClr val="bg1"/>
                </a:solidFill>
                <a:latin typeface="Arial" panose="020B0604020202020204" pitchFamily="34" charset="0"/>
                <a:cs typeface="Arial" panose="020B0604020202020204" pitchFamily="34" charset="0"/>
              </a:rPr>
              <a:t>(Al 31 de julio de 2023)</a:t>
            </a:r>
            <a:endParaRPr lang="es-PA" sz="2000" dirty="0">
              <a:solidFill>
                <a:schemeClr val="bg1"/>
              </a:solidFill>
              <a:latin typeface="Arial" panose="020B0604020202020204" pitchFamily="34" charset="0"/>
              <a:cs typeface="Arial" panose="020B0604020202020204" pitchFamily="34" charset="0"/>
            </a:endParaRPr>
          </a:p>
        </p:txBody>
      </p:sp>
      <p:graphicFrame>
        <p:nvGraphicFramePr>
          <p:cNvPr id="2" name="Tabla 1">
            <a:extLst>
              <a:ext uri="{FF2B5EF4-FFF2-40B4-BE49-F238E27FC236}">
                <a16:creationId xmlns:a16="http://schemas.microsoft.com/office/drawing/2014/main" id="{4F00CE3B-65FA-F171-E696-213F6B52B436}"/>
              </a:ext>
            </a:extLst>
          </p:cNvPr>
          <p:cNvGraphicFramePr>
            <a:graphicFrameLocks noGrp="1"/>
          </p:cNvGraphicFramePr>
          <p:nvPr>
            <p:extLst>
              <p:ext uri="{D42A27DB-BD31-4B8C-83A1-F6EECF244321}">
                <p14:modId xmlns:p14="http://schemas.microsoft.com/office/powerpoint/2010/main" val="3352648564"/>
              </p:ext>
            </p:extLst>
          </p:nvPr>
        </p:nvGraphicFramePr>
        <p:xfrm>
          <a:off x="2250141" y="2784848"/>
          <a:ext cx="7691718" cy="2139315"/>
        </p:xfrm>
        <a:graphic>
          <a:graphicData uri="http://schemas.openxmlformats.org/drawingml/2006/table">
            <a:tbl>
              <a:tblPr>
                <a:tableStyleId>{775DCB02-9BB8-47FD-8907-85C794F793BA}</a:tableStyleId>
              </a:tblPr>
              <a:tblGrid>
                <a:gridCol w="3193793">
                  <a:extLst>
                    <a:ext uri="{9D8B030D-6E8A-4147-A177-3AD203B41FA5}">
                      <a16:colId xmlns:a16="http://schemas.microsoft.com/office/drawing/2014/main" val="1035752596"/>
                    </a:ext>
                  </a:extLst>
                </a:gridCol>
                <a:gridCol w="2342115">
                  <a:extLst>
                    <a:ext uri="{9D8B030D-6E8A-4147-A177-3AD203B41FA5}">
                      <a16:colId xmlns:a16="http://schemas.microsoft.com/office/drawing/2014/main" val="3856182983"/>
                    </a:ext>
                  </a:extLst>
                </a:gridCol>
                <a:gridCol w="2155810">
                  <a:extLst>
                    <a:ext uri="{9D8B030D-6E8A-4147-A177-3AD203B41FA5}">
                      <a16:colId xmlns:a16="http://schemas.microsoft.com/office/drawing/2014/main" val="2239949579"/>
                    </a:ext>
                  </a:extLst>
                </a:gridCol>
              </a:tblGrid>
              <a:tr h="619125">
                <a:tc>
                  <a:txBody>
                    <a:bodyPr/>
                    <a:lstStyle/>
                    <a:p>
                      <a:pPr algn="ctr" fontAlgn="ctr"/>
                      <a:r>
                        <a:rPr lang="es-PA" sz="1600" b="1" u="none" strike="noStrike" dirty="0">
                          <a:effectLst/>
                        </a:rPr>
                        <a:t>TIPO DE BIEN CAUTELADO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PA" sz="1600" b="1" u="none" strike="noStrike" dirty="0">
                          <a:effectLst/>
                        </a:rPr>
                        <a:t>CANTIDAD DE BIENES CAUTELADOS</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tc>
                  <a:txBody>
                    <a:bodyPr/>
                    <a:lstStyle/>
                    <a:p>
                      <a:pPr algn="ctr" fontAlgn="ctr"/>
                      <a:r>
                        <a:rPr lang="es-PA" sz="1600" b="1" u="none" strike="noStrike" dirty="0">
                          <a:effectLst/>
                        </a:rPr>
                        <a:t>MONTO CAUTELADO</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tc>
                <a:extLst>
                  <a:ext uri="{0D108BD9-81ED-4DB2-BD59-A6C34878D82A}">
                    <a16:rowId xmlns:a16="http://schemas.microsoft.com/office/drawing/2014/main" val="3421655135"/>
                  </a:ext>
                </a:extLst>
              </a:tr>
              <a:tr h="200025">
                <a:tc>
                  <a:txBody>
                    <a:bodyPr/>
                    <a:lstStyle/>
                    <a:p>
                      <a:pPr algn="l" fontAlgn="b"/>
                      <a:r>
                        <a:rPr lang="es-PA" sz="1600" u="none" strike="noStrike">
                          <a:effectLst/>
                        </a:rPr>
                        <a:t>Cuentas Bancarias</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u="none" strike="noStrike">
                          <a:effectLst/>
                        </a:rPr>
                        <a:t>403</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u="none" strike="noStrike">
                          <a:effectLst/>
                        </a:rPr>
                        <a:t>1,795,485.16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204713213"/>
                  </a:ext>
                </a:extLst>
              </a:tr>
              <a:tr h="190500">
                <a:tc>
                  <a:txBody>
                    <a:bodyPr/>
                    <a:lstStyle/>
                    <a:p>
                      <a:pPr algn="l" fontAlgn="b"/>
                      <a:r>
                        <a:rPr lang="es-PA" sz="1600" u="none" strike="noStrike">
                          <a:effectLst/>
                        </a:rPr>
                        <a:t>Bienes Inmuebles (fincas)</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u="none" strike="noStrike">
                          <a:effectLst/>
                        </a:rPr>
                        <a:t>642</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u="none" strike="noStrike">
                          <a:effectLst/>
                        </a:rPr>
                        <a:t>11,057,297.21</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1529260737"/>
                  </a:ext>
                </a:extLst>
              </a:tr>
              <a:tr h="190500">
                <a:tc>
                  <a:txBody>
                    <a:bodyPr/>
                    <a:lstStyle/>
                    <a:p>
                      <a:pPr algn="l" fontAlgn="b"/>
                      <a:r>
                        <a:rPr lang="es-PA" sz="1600" u="none" strike="noStrike">
                          <a:effectLst/>
                        </a:rPr>
                        <a:t>Bienes Muebles</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u="none" strike="noStrike">
                          <a:effectLst/>
                        </a:rPr>
                        <a:t>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u="none" strike="noStrike">
                          <a:effectLst/>
                        </a:rPr>
                        <a:t>0.00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2201106793"/>
                  </a:ext>
                </a:extLst>
              </a:tr>
              <a:tr h="190500">
                <a:tc>
                  <a:txBody>
                    <a:bodyPr/>
                    <a:lstStyle/>
                    <a:p>
                      <a:pPr algn="l" fontAlgn="b"/>
                      <a:r>
                        <a:rPr lang="es-PA" sz="1600" u="none" strike="noStrike">
                          <a:effectLst/>
                        </a:rPr>
                        <a:t>Certificados de Garantías</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u="none" strike="noStrike">
                          <a:effectLst/>
                        </a:rPr>
                        <a:t>16</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u="none" strike="noStrike">
                          <a:effectLst/>
                        </a:rPr>
                        <a:t>398,244.47</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03544870"/>
                  </a:ext>
                </a:extLst>
              </a:tr>
              <a:tr h="200025">
                <a:tc>
                  <a:txBody>
                    <a:bodyPr/>
                    <a:lstStyle/>
                    <a:p>
                      <a:pPr algn="l" fontAlgn="b"/>
                      <a:r>
                        <a:rPr lang="es-PA" sz="1600" u="none" strike="noStrike">
                          <a:effectLst/>
                        </a:rPr>
                        <a:t>Vehículos</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u="none" strike="noStrike">
                          <a:effectLst/>
                        </a:rPr>
                        <a:t>1,158</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u="none" strike="noStrike">
                          <a:effectLst/>
                        </a:rPr>
                        <a:t>0.00</a:t>
                      </a:r>
                      <a:endParaRPr lang="es-PA"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3385906593"/>
                  </a:ext>
                </a:extLst>
              </a:tr>
              <a:tr h="209550">
                <a:tc>
                  <a:txBody>
                    <a:bodyPr/>
                    <a:lstStyle/>
                    <a:p>
                      <a:pPr algn="r" fontAlgn="b"/>
                      <a:r>
                        <a:rPr lang="es-PA" sz="1600" b="1" u="none" strike="noStrike" dirty="0">
                          <a:effectLst/>
                        </a:rPr>
                        <a:t>TOTAL . . .</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ctr" fontAlgn="b"/>
                      <a:r>
                        <a:rPr lang="es-PA" sz="1600" b="1" u="none" strike="noStrike" dirty="0">
                          <a:effectLst/>
                        </a:rPr>
                        <a:t>2,219</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tc>
                  <a:txBody>
                    <a:bodyPr/>
                    <a:lstStyle/>
                    <a:p>
                      <a:pPr algn="r" fontAlgn="b"/>
                      <a:r>
                        <a:rPr lang="es-PA" sz="1600" b="1" u="none" strike="noStrike" dirty="0">
                          <a:effectLst/>
                        </a:rPr>
                        <a:t>B/. 13,251,026.84</a:t>
                      </a:r>
                      <a:endParaRPr lang="es-PA"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b"/>
                </a:tc>
                <a:extLst>
                  <a:ext uri="{0D108BD9-81ED-4DB2-BD59-A6C34878D82A}">
                    <a16:rowId xmlns:a16="http://schemas.microsoft.com/office/drawing/2014/main" val="458479779"/>
                  </a:ext>
                </a:extLst>
              </a:tr>
            </a:tbl>
          </a:graphicData>
        </a:graphic>
      </p:graphicFrame>
    </p:spTree>
    <p:extLst>
      <p:ext uri="{BB962C8B-B14F-4D97-AF65-F5344CB8AC3E}">
        <p14:creationId xmlns:p14="http://schemas.microsoft.com/office/powerpoint/2010/main" val="20638731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número de diapositiva 4">
            <a:extLst>
              <a:ext uri="{FF2B5EF4-FFF2-40B4-BE49-F238E27FC236}">
                <a16:creationId xmlns:a16="http://schemas.microsoft.com/office/drawing/2014/main" id="{E7005F92-3A15-BC63-6CC7-F2CBD038C4E1}"/>
              </a:ext>
            </a:extLst>
          </p:cNvPr>
          <p:cNvSpPr>
            <a:spLocks noGrp="1"/>
          </p:cNvSpPr>
          <p:nvPr>
            <p:ph type="sldNum" sz="quarter" idx="12"/>
          </p:nvPr>
        </p:nvSpPr>
        <p:spPr/>
        <p:txBody>
          <a:bodyPr/>
          <a:lstStyle/>
          <a:p>
            <a:pPr rtl="0"/>
            <a:fld id="{9FF96B15-8338-45D5-A943-561235072D66}" type="slidenum">
              <a:rPr lang="es-ES" noProof="0" smtClean="0"/>
              <a:t>34</a:t>
            </a:fld>
            <a:endParaRPr lang="es-ES" noProof="0"/>
          </a:p>
        </p:txBody>
      </p:sp>
      <p:sp>
        <p:nvSpPr>
          <p:cNvPr id="8" name="Marcador de contenido 7">
            <a:extLst>
              <a:ext uri="{FF2B5EF4-FFF2-40B4-BE49-F238E27FC236}">
                <a16:creationId xmlns:a16="http://schemas.microsoft.com/office/drawing/2014/main" id="{1CB0111B-E196-8C4E-BA6C-C27F98126E32}"/>
              </a:ext>
            </a:extLst>
          </p:cNvPr>
          <p:cNvSpPr>
            <a:spLocks noGrp="1"/>
          </p:cNvSpPr>
          <p:nvPr>
            <p:ph sz="quarter" idx="13"/>
          </p:nvPr>
        </p:nvSpPr>
        <p:spPr>
          <a:xfrm>
            <a:off x="5190834" y="1524674"/>
            <a:ext cx="7365101" cy="5900239"/>
          </a:xfrm>
        </p:spPr>
        <p:txBody>
          <a:bodyPr>
            <a:normAutofit/>
          </a:bodyPr>
          <a:lstStyle/>
          <a:p>
            <a:pPr marL="0" indent="0" algn="ctr">
              <a:buNone/>
            </a:pPr>
            <a:endParaRPr lang="es-PA" sz="3600" b="1" dirty="0">
              <a:solidFill>
                <a:srgbClr val="002060"/>
              </a:solidFill>
            </a:endParaRPr>
          </a:p>
          <a:p>
            <a:pPr marL="0" indent="0" algn="ctr">
              <a:buNone/>
            </a:pPr>
            <a:endParaRPr lang="es-PA" sz="3600" b="1" dirty="0">
              <a:solidFill>
                <a:srgbClr val="002060"/>
              </a:solidFill>
            </a:endParaRPr>
          </a:p>
          <a:p>
            <a:pPr marL="0" indent="0" algn="ctr">
              <a:buNone/>
            </a:pPr>
            <a:r>
              <a:rPr lang="es-PA" sz="2800" b="1" dirty="0">
                <a:solidFill>
                  <a:srgbClr val="002060"/>
                </a:solidFill>
              </a:rPr>
              <a:t>¡Gracias por su amable atención!</a:t>
            </a:r>
          </a:p>
          <a:p>
            <a:pPr marL="0" indent="0" algn="ctr">
              <a:buNone/>
            </a:pPr>
            <a:endParaRPr lang="es-PA" sz="2800" b="1" dirty="0">
              <a:solidFill>
                <a:srgbClr val="002060"/>
              </a:solidFill>
            </a:endParaRPr>
          </a:p>
          <a:p>
            <a:pPr marL="0" indent="0" algn="ctr">
              <a:buNone/>
            </a:pPr>
            <a:r>
              <a:rPr lang="es-PA" sz="2800" b="1" dirty="0">
                <a:solidFill>
                  <a:srgbClr val="002060"/>
                </a:solidFill>
              </a:rPr>
              <a:t>www.tribunaldecuentas.gob.pa</a:t>
            </a:r>
          </a:p>
        </p:txBody>
      </p:sp>
      <p:pic>
        <p:nvPicPr>
          <p:cNvPr id="9" name="Imagen 8">
            <a:extLst>
              <a:ext uri="{FF2B5EF4-FFF2-40B4-BE49-F238E27FC236}">
                <a16:creationId xmlns:a16="http://schemas.microsoft.com/office/drawing/2014/main" id="{6553685D-B9BA-8E1A-118F-3E42DBB11E50}"/>
              </a:ext>
            </a:extLst>
          </p:cNvPr>
          <p:cNvPicPr>
            <a:picLocks noChangeAspect="1"/>
          </p:cNvPicPr>
          <p:nvPr/>
        </p:nvPicPr>
        <p:blipFill>
          <a:blip r:embed="rId2"/>
          <a:stretch>
            <a:fillRect/>
          </a:stretch>
        </p:blipFill>
        <p:spPr>
          <a:xfrm>
            <a:off x="1841920" y="2447637"/>
            <a:ext cx="2434515" cy="1459345"/>
          </a:xfrm>
          <a:prstGeom prst="rect">
            <a:avLst/>
          </a:prstGeom>
        </p:spPr>
      </p:pic>
    </p:spTree>
    <p:extLst>
      <p:ext uri="{BB962C8B-B14F-4D97-AF65-F5344CB8AC3E}">
        <p14:creationId xmlns:p14="http://schemas.microsoft.com/office/powerpoint/2010/main" val="4063298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496587" y="768676"/>
            <a:ext cx="8855953" cy="970516"/>
          </a:xfrm>
        </p:spPr>
        <p:txBody>
          <a:bodyPr rtlCol="0"/>
          <a:lstStyle/>
          <a:p>
            <a:pPr algn="ctr" rtl="0"/>
            <a:r>
              <a:rPr lang="es-ES" sz="3200" b="1" dirty="0">
                <a:latin typeface="Arial" panose="020B0604020202020204" pitchFamily="34" charset="0"/>
                <a:cs typeface="Arial" panose="020B0604020202020204" pitchFamily="34" charset="0"/>
              </a:rPr>
              <a:t>EJECUCIÓN DEL PRESUPUESTO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  DE ENERO A JULIO DEL 2023</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286871" y="1739192"/>
            <a:ext cx="11321143" cy="4973144"/>
          </a:xfrm>
          <a:prstGeom prst="rect">
            <a:avLst/>
          </a:prstGeom>
          <a:noFill/>
        </p:spPr>
        <p:txBody>
          <a:bodyPr wrap="square" rtlCol="0">
            <a:noAutofit/>
          </a:bodyPr>
          <a:lstStyle/>
          <a:p>
            <a:pPr marL="109728" algn="just" fontAlgn="base"/>
            <a:endParaRPr lang="es-PA" dirty="0">
              <a:latin typeface="Arial" panose="020B0604020202020204" pitchFamily="34" charset="0"/>
              <a:cs typeface="Arial" panose="020B0604020202020204" pitchFamily="34" charset="0"/>
            </a:endParaRPr>
          </a:p>
          <a:p>
            <a:pPr marL="109728" algn="just" fontAlgn="base"/>
            <a:endParaRPr lang="es-PA" dirty="0">
              <a:latin typeface="Arial" panose="020B0604020202020204" pitchFamily="34" charset="0"/>
              <a:cs typeface="Arial" panose="020B0604020202020204" pitchFamily="34" charset="0"/>
            </a:endParaRPr>
          </a:p>
          <a:p>
            <a:pPr marL="109728" algn="just" fontAlgn="base"/>
            <a:r>
              <a:rPr lang="es-PA" b="1" dirty="0">
                <a:latin typeface="Arial" panose="020B0604020202020204" pitchFamily="34" charset="0"/>
                <a:cs typeface="Arial" panose="020B0604020202020204" pitchFamily="34" charset="0"/>
              </a:rPr>
              <a:t>PRESUPUESTO INSTITUCIONAL    			MODIFICADO		B/.4,087,315.00</a:t>
            </a:r>
          </a:p>
          <a:p>
            <a:pPr marL="109728" algn="just" fontAlgn="base"/>
            <a:r>
              <a:rPr lang="es-PA" b="1" dirty="0">
                <a:latin typeface="Arial" panose="020B0604020202020204" pitchFamily="34" charset="0"/>
                <a:cs typeface="Arial" panose="020B0604020202020204" pitchFamily="34" charset="0"/>
              </a:rPr>
              <a:t>											</a:t>
            </a:r>
            <a:r>
              <a:rPr lang="es-PA" sz="1400" dirty="0">
                <a:latin typeface="Arial" panose="020B0604020202020204" pitchFamily="34" charset="0"/>
                <a:cs typeface="Arial" panose="020B0604020202020204" pitchFamily="34" charset="0"/>
              </a:rPr>
              <a:t>ASIGNADO			 B/. 2,642,935.00</a:t>
            </a:r>
          </a:p>
          <a:p>
            <a:pPr marL="109728" algn="just" fontAlgn="base"/>
            <a:r>
              <a:rPr lang="es-PA" sz="1400" dirty="0">
                <a:latin typeface="Arial" panose="020B0604020202020204" pitchFamily="34" charset="0"/>
                <a:cs typeface="Arial" panose="020B0604020202020204" pitchFamily="34" charset="0"/>
              </a:rPr>
              <a:t>											EJECUCIÓN			 B/. 2,063,524.23	(73.79%)</a:t>
            </a:r>
          </a:p>
          <a:p>
            <a:pPr marL="109728" algn="just" fontAlgn="base"/>
            <a:endParaRPr lang="es-PA" dirty="0">
              <a:latin typeface="Arial" panose="020B0604020202020204" pitchFamily="34" charset="0"/>
              <a:cs typeface="Arial" panose="020B0604020202020204" pitchFamily="34" charset="0"/>
            </a:endParaRPr>
          </a:p>
          <a:p>
            <a:pPr marL="109728" algn="just" fontAlgn="base"/>
            <a:r>
              <a:rPr lang="es-PA" b="1" dirty="0">
                <a:latin typeface="Arial" panose="020B0604020202020204" pitchFamily="34" charset="0"/>
                <a:cs typeface="Arial" panose="020B0604020202020204" pitchFamily="34" charset="0"/>
              </a:rPr>
              <a:t>PRESUPUESTO DE FUNCIONAMIENTO    	MODIFICADO		B/.3,792,090.00   </a:t>
            </a:r>
          </a:p>
          <a:p>
            <a:pPr marL="109728" algn="just" fontAlgn="base"/>
            <a:r>
              <a:rPr lang="es-PA" dirty="0">
                <a:latin typeface="Arial" panose="020B0604020202020204" pitchFamily="34" charset="0"/>
                <a:cs typeface="Arial" panose="020B0604020202020204" pitchFamily="34" charset="0"/>
              </a:rPr>
              <a:t>		92.78%								</a:t>
            </a:r>
            <a:r>
              <a:rPr lang="es-PA" sz="1400" dirty="0">
                <a:latin typeface="Arial" panose="020B0604020202020204" pitchFamily="34" charset="0"/>
                <a:cs typeface="Arial" panose="020B0604020202020204" pitchFamily="34" charset="0"/>
              </a:rPr>
              <a:t>ASIGNADO			B/. 2,389,710.00</a:t>
            </a:r>
          </a:p>
          <a:p>
            <a:pPr marL="109728" algn="just" fontAlgn="base"/>
            <a:r>
              <a:rPr lang="es-PA" sz="1400" dirty="0">
                <a:latin typeface="Arial" panose="020B0604020202020204" pitchFamily="34" charset="0"/>
                <a:cs typeface="Arial" panose="020B0604020202020204" pitchFamily="34" charset="0"/>
              </a:rPr>
              <a:t>											EJECUCIÓN			B/. 2,036,215.99</a:t>
            </a:r>
          </a:p>
          <a:p>
            <a:pPr marL="109728" algn="just" fontAlgn="base"/>
            <a:endParaRPr lang="es-PA" dirty="0">
              <a:latin typeface="Arial" panose="020B0604020202020204" pitchFamily="34" charset="0"/>
              <a:cs typeface="Arial" panose="020B0604020202020204" pitchFamily="34" charset="0"/>
            </a:endParaRPr>
          </a:p>
          <a:p>
            <a:pPr marL="109728" algn="just" fontAlgn="base"/>
            <a:r>
              <a:rPr lang="es-PA" b="1" dirty="0">
                <a:latin typeface="Arial" panose="020B0604020202020204" pitchFamily="34" charset="0"/>
                <a:cs typeface="Arial" panose="020B0604020202020204" pitchFamily="34" charset="0"/>
              </a:rPr>
              <a:t>PRESUPUESTO DE INVERSIONES    			MODIFICADO		B/.295,225.00     </a:t>
            </a:r>
          </a:p>
          <a:p>
            <a:pPr marL="109728" algn="just" fontAlgn="base"/>
            <a:r>
              <a:rPr lang="es-PA" dirty="0">
                <a:latin typeface="Arial" panose="020B0604020202020204" pitchFamily="34" charset="0"/>
                <a:cs typeface="Arial" panose="020B0604020202020204" pitchFamily="34" charset="0"/>
              </a:rPr>
              <a:t>		7.22%								</a:t>
            </a:r>
            <a:r>
              <a:rPr lang="es-PA" sz="1400" dirty="0">
                <a:latin typeface="Arial" panose="020B0604020202020204" pitchFamily="34" charset="0"/>
                <a:cs typeface="Arial" panose="020B0604020202020204" pitchFamily="34" charset="0"/>
              </a:rPr>
              <a:t>ASIGNADO			B/. 253,225.00</a:t>
            </a:r>
          </a:p>
          <a:p>
            <a:pPr marL="109728" algn="just" fontAlgn="base"/>
            <a:r>
              <a:rPr lang="es-PA" sz="1400" dirty="0">
                <a:latin typeface="Arial" panose="020B0604020202020204" pitchFamily="34" charset="0"/>
                <a:cs typeface="Arial" panose="020B0604020202020204" pitchFamily="34" charset="0"/>
              </a:rPr>
              <a:t>											EJECUCIÓN			B/.   27,308.24</a:t>
            </a:r>
          </a:p>
          <a:p>
            <a:pPr marL="109728" algn="just" fontAlgn="base"/>
            <a:endParaRPr lang="es-PA" sz="1400" dirty="0">
              <a:latin typeface="Arial" panose="020B0604020202020204" pitchFamily="34" charset="0"/>
              <a:cs typeface="Arial" panose="020B0604020202020204" pitchFamily="34" charset="0"/>
            </a:endParaRPr>
          </a:p>
          <a:p>
            <a:pPr marL="109728" algn="just" fontAlgn="base"/>
            <a:r>
              <a:rPr lang="es-PA" sz="2400" dirty="0">
                <a:latin typeface="Arial" panose="020B0604020202020204" pitchFamily="34" charset="0"/>
                <a:cs typeface="Arial" panose="020B0604020202020204" pitchFamily="34" charset="0"/>
              </a:rPr>
              <a:t>A la fecha se realizan trámites de requisiciones, actos públicos, contratos, órdenes de compra, reembolsos de caja menuda, etc.  Se estima la ejecución del presupuesto institucional por más del 98% en esta vigencia fiscal 2023</a:t>
            </a:r>
            <a:r>
              <a:rPr lang="es-PA" sz="2000" dirty="0">
                <a:latin typeface="Arial" panose="020B0604020202020204" pitchFamily="34" charset="0"/>
                <a:cs typeface="Arial" panose="020B0604020202020204" pitchFamily="34" charset="0"/>
              </a:rPr>
              <a:t>.</a:t>
            </a: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4</a:t>
            </a:fld>
            <a:endParaRPr lang="es-ES"/>
          </a:p>
        </p:txBody>
      </p:sp>
    </p:spTree>
    <p:extLst>
      <p:ext uri="{BB962C8B-B14F-4D97-AF65-F5344CB8AC3E}">
        <p14:creationId xmlns:p14="http://schemas.microsoft.com/office/powerpoint/2010/main" val="1095219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476864" y="850363"/>
            <a:ext cx="8761413" cy="999779"/>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478563" y="1637088"/>
            <a:ext cx="11229175" cy="5940085"/>
          </a:xfrm>
          <a:prstGeom prst="rect">
            <a:avLst/>
          </a:prstGeom>
          <a:noFill/>
        </p:spPr>
        <p:txBody>
          <a:bodyPr wrap="square" rtlCol="0">
            <a:noAutofit/>
          </a:bodyPr>
          <a:lstStyle/>
          <a:p>
            <a:endParaRPr lang="es-ES_tradnl" b="1" dirty="0"/>
          </a:p>
          <a:p>
            <a:pPr lvl="0"/>
            <a:endParaRPr lang="es-PA" sz="2000" b="1" dirty="0">
              <a:latin typeface="Arial" panose="020B0604020202020204" pitchFamily="34" charset="0"/>
              <a:cs typeface="Arial" panose="020B0604020202020204" pitchFamily="34" charset="0"/>
            </a:endParaRPr>
          </a:p>
          <a:p>
            <a:pPr algn="just"/>
            <a:r>
              <a:rPr lang="es-MX" sz="2800" b="1" dirty="0">
                <a:latin typeface="Arial" panose="020B0604020202020204" pitchFamily="34" charset="0"/>
                <a:cs typeface="Arial" panose="020B0604020202020204" pitchFamily="34" charset="0"/>
              </a:rPr>
              <a:t>META</a:t>
            </a:r>
          </a:p>
          <a:p>
            <a:pPr algn="just"/>
            <a:endParaRPr lang="es-PA"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Juzgar, dentro de un plazo razonable y en cumplimiento al debido proceso, las 198 causas patrimoniales que actualmente están en proceso, a los que están vinculados 3,561 personas como presuntas responsables de lesión patrimonial contra el Estado panameño, por un total de doscientos catorce millones trescientos noventa y cuatro mil doscientos trece balboas con cuarenta y cinco centésimos (B/.214,394,213.45).</a:t>
            </a:r>
            <a:endParaRPr lang="es-PA" sz="2800" dirty="0">
              <a:latin typeface="Arial" panose="020B0604020202020204" pitchFamily="34" charset="0"/>
              <a:cs typeface="Arial" panose="020B0604020202020204" pitchFamily="34" charset="0"/>
            </a:endParaRPr>
          </a:p>
          <a:p>
            <a:r>
              <a:rPr lang="es-MX" sz="2800" dirty="0">
                <a:latin typeface="Arial" panose="020B0604020202020204" pitchFamily="34" charset="0"/>
                <a:cs typeface="Arial" panose="020B0604020202020204" pitchFamily="34" charset="0"/>
              </a:rPr>
              <a:t> </a:t>
            </a:r>
            <a:endParaRPr lang="es-PA" sz="2800" dirty="0">
              <a:latin typeface="Arial" panose="020B0604020202020204" pitchFamily="34" charset="0"/>
              <a:cs typeface="Arial" panose="020B0604020202020204" pitchFamily="34" charset="0"/>
            </a:endParaRPr>
          </a:p>
          <a:p>
            <a:pPr lvl="0"/>
            <a:endParaRPr lang="es-PA" sz="2800" b="1"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5</a:t>
            </a:fld>
            <a:endParaRPr lang="es-ES"/>
          </a:p>
        </p:txBody>
      </p:sp>
    </p:spTree>
    <p:extLst>
      <p:ext uri="{BB962C8B-B14F-4D97-AF65-F5344CB8AC3E}">
        <p14:creationId xmlns:p14="http://schemas.microsoft.com/office/powerpoint/2010/main" val="933036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495095" y="893846"/>
            <a:ext cx="8779041" cy="976338"/>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 </a:t>
            </a:r>
            <a:r>
              <a:rPr lang="es-ES" sz="2400" b="1" dirty="0">
                <a:latin typeface="Arial" panose="020B0604020202020204" pitchFamily="34" charset="0"/>
                <a:cs typeface="Arial" panose="020B0604020202020204" pitchFamily="34" charset="0"/>
              </a:rPr>
              <a:t/>
            </a:r>
            <a:br>
              <a:rPr lang="es-ES" sz="2400" b="1" dirty="0">
                <a:latin typeface="Arial" panose="020B0604020202020204" pitchFamily="34" charset="0"/>
                <a:cs typeface="Arial" panose="020B0604020202020204" pitchFamily="34" charset="0"/>
              </a:rPr>
            </a:br>
            <a:endParaRPr lang="es-ES" sz="2000" b="1" dirty="0">
              <a:latin typeface="Arial" panose="020B0604020202020204" pitchFamily="34" charset="0"/>
              <a:cs typeface="Arial" panose="020B0604020202020204" pitchFamily="34" charset="0"/>
            </a:endParaRP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02901" y="1637882"/>
            <a:ext cx="11002945" cy="4991518"/>
          </a:xfrm>
          <a:prstGeom prst="rect">
            <a:avLst/>
          </a:prstGeom>
          <a:noFill/>
        </p:spPr>
        <p:txBody>
          <a:bodyPr wrap="square" rtlCol="0">
            <a:noAutofit/>
          </a:bodyPr>
          <a:lstStyle/>
          <a:p>
            <a:endParaRPr lang="es-ES_tradnl" b="1" dirty="0"/>
          </a:p>
          <a:p>
            <a:pPr lvl="0"/>
            <a:endParaRPr lang="es-PA" b="1" dirty="0">
              <a:latin typeface="Arial" panose="020B0604020202020204" pitchFamily="34" charset="0"/>
              <a:cs typeface="Arial" panose="020B0604020202020204" pitchFamily="34" charset="0"/>
            </a:endParaRPr>
          </a:p>
          <a:p>
            <a:pPr lvl="0"/>
            <a:r>
              <a:rPr lang="es-PA" sz="2800" b="1" dirty="0">
                <a:latin typeface="Arial" panose="020B0604020202020204" pitchFamily="34" charset="0"/>
                <a:cs typeface="Arial" panose="020B0604020202020204" pitchFamily="34" charset="0"/>
              </a:rPr>
              <a:t>JUSTICIA PATRIMONIAL</a:t>
            </a:r>
            <a:endParaRPr lang="es-PA" sz="2800" dirty="0">
              <a:latin typeface="Arial" panose="020B0604020202020204" pitchFamily="34" charset="0"/>
              <a:cs typeface="Arial" panose="020B0604020202020204" pitchFamily="34" charset="0"/>
            </a:endParaRPr>
          </a:p>
          <a:p>
            <a:r>
              <a:rPr lang="es-PA" sz="2400" b="1" dirty="0">
                <a:latin typeface="Arial" panose="020B0604020202020204" pitchFamily="34" charset="0"/>
                <a:cs typeface="Arial" panose="020B0604020202020204" pitchFamily="34" charset="0"/>
              </a:rPr>
              <a:t> </a:t>
            </a:r>
            <a:endParaRPr lang="es-PA" sz="24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Proyecto de reforma a la Ley 67 de 2008, que desarrolla la Jurisdicción de Cuentas:</a:t>
            </a:r>
            <a:endParaRPr lang="es-PA" sz="2800" dirty="0">
              <a:latin typeface="Arial" panose="020B0604020202020204" pitchFamily="34" charset="0"/>
              <a:cs typeface="Arial" panose="020B0604020202020204" pitchFamily="34" charset="0"/>
            </a:endParaRPr>
          </a:p>
          <a:p>
            <a:pPr lvl="0"/>
            <a:endParaRPr lang="es-MX" sz="10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Introducir la figura de las causas complejas para aquellas investigaciones que lo ameriten.</a:t>
            </a:r>
          </a:p>
          <a:p>
            <a:pPr marL="457200" lvl="0" indent="-457200" algn="just">
              <a:buFont typeface="Arial" panose="020B0604020202020204" pitchFamily="34" charset="0"/>
              <a:buChar char="•"/>
            </a:pPr>
            <a:endParaRPr lang="es-PA" sz="2800" dirty="0">
              <a:latin typeface="Arial" panose="020B0604020202020204" pitchFamily="34" charset="0"/>
              <a:cs typeface="Arial" panose="020B0604020202020204" pitchFamily="34" charset="0"/>
            </a:endParaRPr>
          </a:p>
          <a:p>
            <a:pPr algn="just"/>
            <a:endParaRPr lang="es-PA" sz="10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Extender el derecho al recurso de reconsideración a las resoluciones de cierre y archivo, y cese del procedimiento.</a:t>
            </a:r>
          </a:p>
          <a:p>
            <a:pPr lvl="0"/>
            <a:endParaRPr lang="es-MX" sz="28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6</a:t>
            </a:fld>
            <a:endParaRPr lang="es-ES"/>
          </a:p>
        </p:txBody>
      </p:sp>
    </p:spTree>
    <p:extLst>
      <p:ext uri="{BB962C8B-B14F-4D97-AF65-F5344CB8AC3E}">
        <p14:creationId xmlns:p14="http://schemas.microsoft.com/office/powerpoint/2010/main" val="2382428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91127" y="850363"/>
            <a:ext cx="8761413" cy="999779"/>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12949" y="1758462"/>
            <a:ext cx="11012994" cy="5099538"/>
          </a:xfrm>
          <a:prstGeom prst="rect">
            <a:avLst/>
          </a:prstGeom>
          <a:noFill/>
        </p:spPr>
        <p:txBody>
          <a:bodyPr wrap="square" rtlCol="0">
            <a:noAutofit/>
          </a:bodyPr>
          <a:lstStyle/>
          <a:p>
            <a:endParaRPr lang="es-ES_tradnl" b="1" dirty="0"/>
          </a:p>
          <a:p>
            <a:pPr lvl="0"/>
            <a:endParaRPr lang="es-PA" sz="2800" b="1" dirty="0">
              <a:latin typeface="Arial" panose="020B0604020202020204" pitchFamily="34" charset="0"/>
              <a:cs typeface="Arial" panose="020B0604020202020204" pitchFamily="34" charset="0"/>
            </a:endParaRPr>
          </a:p>
          <a:p>
            <a:pPr lvl="0"/>
            <a:r>
              <a:rPr lang="es-PA" sz="2800" b="1" dirty="0">
                <a:latin typeface="Arial" panose="020B0604020202020204" pitchFamily="34" charset="0"/>
                <a:cs typeface="Arial" panose="020B0604020202020204" pitchFamily="34" charset="0"/>
              </a:rPr>
              <a:t>JUSTICIA PATRIMONIAL</a:t>
            </a:r>
            <a:endParaRPr lang="es-PA" sz="2800" dirty="0">
              <a:latin typeface="Arial" panose="020B0604020202020204" pitchFamily="34" charset="0"/>
              <a:cs typeface="Arial" panose="020B0604020202020204" pitchFamily="34" charset="0"/>
            </a:endParaRPr>
          </a:p>
          <a:p>
            <a:r>
              <a:rPr lang="es-PA" sz="2000" b="1" dirty="0">
                <a:latin typeface="Arial" panose="020B0604020202020204" pitchFamily="34" charset="0"/>
                <a:cs typeface="Arial" panose="020B0604020202020204" pitchFamily="34" charset="0"/>
              </a:rPr>
              <a:t> </a:t>
            </a:r>
            <a:endParaRPr lang="es-PA" sz="20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Derogar las disposiciones que regulan la acción contenciosa-administrativa contra la Resolución de Cargos y Descargos ante la Sala Tercera de la Corte Suprema de Justicia, por tratarse de un proceso de naturaleza patrimonial.</a:t>
            </a:r>
          </a:p>
          <a:p>
            <a:pPr marL="457200" indent="-457200" algn="just">
              <a:buFont typeface="Arial" panose="020B0604020202020204" pitchFamily="34" charset="0"/>
              <a:buChar char="•"/>
            </a:pPr>
            <a:endParaRPr lang="es-PA" sz="2800" dirty="0">
              <a:latin typeface="Arial" panose="020B0604020202020204" pitchFamily="34" charset="0"/>
              <a:cs typeface="Arial" panose="020B0604020202020204" pitchFamily="34" charset="0"/>
            </a:endParaRPr>
          </a:p>
          <a:p>
            <a:pPr lvl="0" algn="just"/>
            <a:endParaRPr lang="es-MX" sz="10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Derogar las disposiciones relativas a la ejecución de la Resolución de Cargos ante la Dirección General de Ingresos.</a:t>
            </a:r>
            <a:endParaRPr lang="es-PA"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 </a:t>
            </a:r>
            <a:endParaRPr lang="es-PA" sz="2800" dirty="0">
              <a:latin typeface="Arial" panose="020B0604020202020204" pitchFamily="34" charset="0"/>
              <a:cs typeface="Arial" panose="020B0604020202020204" pitchFamily="34" charset="0"/>
            </a:endParaRPr>
          </a:p>
          <a:p>
            <a:pPr lvl="0" algn="just"/>
            <a:endParaRPr lang="es-PA" sz="2400" dirty="0">
              <a:latin typeface="Arial" panose="020B0604020202020204" pitchFamily="34" charset="0"/>
              <a:cs typeface="Arial" panose="020B0604020202020204" pitchFamily="34" charset="0"/>
            </a:endParaRPr>
          </a:p>
          <a:p>
            <a:endParaRPr lang="es-MX" sz="24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7</a:t>
            </a:fld>
            <a:endParaRPr lang="es-ES"/>
          </a:p>
        </p:txBody>
      </p:sp>
    </p:spTree>
    <p:extLst>
      <p:ext uri="{BB962C8B-B14F-4D97-AF65-F5344CB8AC3E}">
        <p14:creationId xmlns:p14="http://schemas.microsoft.com/office/powerpoint/2010/main" val="2015119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91127" y="850363"/>
            <a:ext cx="8761413" cy="999779"/>
          </a:xfrm>
        </p:spPr>
        <p:txBody>
          <a:bodyPr rtlCol="0"/>
          <a:lstStyle/>
          <a:p>
            <a:pPr algn="ctr" rtl="0"/>
            <a:r>
              <a:rPr lang="es-ES" sz="3200" b="1" dirty="0">
                <a:latin typeface="Arial" panose="020B0604020202020204" pitchFamily="34" charset="0"/>
                <a:cs typeface="Arial" panose="020B0604020202020204" pitchFamily="34" charset="0"/>
              </a:rPr>
              <a:t>PLAN DE TRABAJO </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602901" y="1850142"/>
            <a:ext cx="10972800" cy="4532729"/>
          </a:xfrm>
          <a:prstGeom prst="rect">
            <a:avLst/>
          </a:prstGeom>
          <a:noFill/>
        </p:spPr>
        <p:txBody>
          <a:bodyPr wrap="square" rtlCol="0">
            <a:noAutofit/>
          </a:bodyPr>
          <a:lstStyle/>
          <a:p>
            <a:endParaRPr lang="es-ES_tradnl" b="1" dirty="0"/>
          </a:p>
          <a:p>
            <a:pPr lvl="0"/>
            <a:endParaRPr lang="es-PA" sz="2000" b="1" dirty="0">
              <a:latin typeface="Arial" panose="020B0604020202020204" pitchFamily="34" charset="0"/>
              <a:cs typeface="Arial" panose="020B0604020202020204" pitchFamily="34" charset="0"/>
            </a:endParaRPr>
          </a:p>
          <a:p>
            <a:pPr lvl="0"/>
            <a:r>
              <a:rPr lang="es-PA" sz="2800" b="1" dirty="0">
                <a:latin typeface="Arial" panose="020B0604020202020204" pitchFamily="34" charset="0"/>
                <a:cs typeface="Arial" panose="020B0604020202020204" pitchFamily="34" charset="0"/>
              </a:rPr>
              <a:t>JUSTICIA PATRIMONIAL</a:t>
            </a:r>
            <a:endParaRPr lang="es-PA" sz="2800" dirty="0">
              <a:latin typeface="Arial" panose="020B0604020202020204" pitchFamily="34" charset="0"/>
              <a:cs typeface="Arial" panose="020B0604020202020204" pitchFamily="34" charset="0"/>
            </a:endParaRPr>
          </a:p>
          <a:p>
            <a:r>
              <a:rPr lang="es-PA" sz="2800" b="1" dirty="0">
                <a:latin typeface="Arial" panose="020B0604020202020204" pitchFamily="34" charset="0"/>
                <a:cs typeface="Arial" panose="020B0604020202020204" pitchFamily="34" charset="0"/>
              </a:rPr>
              <a:t> </a:t>
            </a:r>
            <a:endParaRPr lang="es-PA" sz="2800" dirty="0">
              <a:latin typeface="Arial" panose="020B0604020202020204" pitchFamily="34" charset="0"/>
              <a:cs typeface="Arial" panose="020B0604020202020204" pitchFamily="34" charset="0"/>
            </a:endParaRPr>
          </a:p>
          <a:p>
            <a:pPr marL="457200" indent="-457200" algn="just">
              <a:buFont typeface="Arial" panose="020B0604020202020204" pitchFamily="34" charset="0"/>
              <a:buChar char="•"/>
            </a:pPr>
            <a:r>
              <a:rPr lang="es-MX" sz="3200" dirty="0">
                <a:latin typeface="Arial" panose="020B0604020202020204" pitchFamily="34" charset="0"/>
                <a:cs typeface="Arial" panose="020B0604020202020204" pitchFamily="34" charset="0"/>
              </a:rPr>
              <a:t>Crear la figura del Alguacil Ejecutor con competencia para la ejecución de las Resoluciones de Cargos dictadas por el Tribunal de Cuentas, de forma tal que se cumpla con lo previsto en el artículo 5 que prevé que somos un ente, de única instancia, independiente en lo funcional</a:t>
            </a:r>
            <a:r>
              <a:rPr lang="es-MX" sz="2800" dirty="0">
                <a:latin typeface="Arial" panose="020B0604020202020204" pitchFamily="34" charset="0"/>
                <a:cs typeface="Arial" panose="020B0604020202020204" pitchFamily="34" charset="0"/>
              </a:rPr>
              <a:t>.</a:t>
            </a:r>
            <a:endParaRPr lang="es-PA" sz="2800" dirty="0">
              <a:latin typeface="Arial" panose="020B0604020202020204" pitchFamily="34" charset="0"/>
              <a:cs typeface="Arial" panose="020B0604020202020204" pitchFamily="34" charset="0"/>
            </a:endParaRPr>
          </a:p>
          <a:p>
            <a:endParaRPr lang="es-MX" sz="2800" dirty="0">
              <a:latin typeface="Arial" panose="020B0604020202020204" pitchFamily="34" charset="0"/>
              <a:cs typeface="Arial" panose="020B0604020202020204" pitchFamily="34" charset="0"/>
            </a:endParaRPr>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8</a:t>
            </a:fld>
            <a:endParaRPr lang="es-ES"/>
          </a:p>
        </p:txBody>
      </p:sp>
    </p:spTree>
    <p:extLst>
      <p:ext uri="{BB962C8B-B14F-4D97-AF65-F5344CB8AC3E}">
        <p14:creationId xmlns:p14="http://schemas.microsoft.com/office/powerpoint/2010/main" val="33928782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98DCA46-603B-4178-8707-30E192CE6B8D}"/>
              </a:ext>
            </a:extLst>
          </p:cNvPr>
          <p:cNvSpPr>
            <a:spLocks noGrp="1"/>
          </p:cNvSpPr>
          <p:nvPr>
            <p:ph type="title"/>
          </p:nvPr>
        </p:nvSpPr>
        <p:spPr>
          <a:xfrm>
            <a:off x="1521688" y="930124"/>
            <a:ext cx="8761413" cy="706964"/>
          </a:xfrm>
        </p:spPr>
        <p:txBody>
          <a:bodyPr rtlCol="0"/>
          <a:lstStyle/>
          <a:p>
            <a:pPr algn="ctr" rtl="0"/>
            <a:r>
              <a:rPr lang="es-ES" sz="3200" b="1" dirty="0">
                <a:latin typeface="Arial" panose="020B0604020202020204" pitchFamily="34" charset="0"/>
                <a:cs typeface="Arial" panose="020B0604020202020204" pitchFamily="34" charset="0"/>
              </a:rPr>
              <a:t>PLAN DE TRABAJO</a:t>
            </a:r>
            <a:br>
              <a:rPr lang="es-ES" sz="3200" b="1" dirty="0">
                <a:latin typeface="Arial" panose="020B0604020202020204" pitchFamily="34" charset="0"/>
                <a:cs typeface="Arial" panose="020B0604020202020204" pitchFamily="34" charset="0"/>
              </a:rPr>
            </a:br>
            <a:r>
              <a:rPr lang="es-ES" sz="3200" b="1" dirty="0">
                <a:latin typeface="Arial" panose="020B0604020202020204" pitchFamily="34" charset="0"/>
                <a:cs typeface="Arial" panose="020B0604020202020204" pitchFamily="34" charset="0"/>
              </a:rPr>
              <a:t>2024</a:t>
            </a:r>
          </a:p>
        </p:txBody>
      </p:sp>
      <p:sp>
        <p:nvSpPr>
          <p:cNvPr id="8" name="Cuadro de texto 7">
            <a:extLst>
              <a:ext uri="{FF2B5EF4-FFF2-40B4-BE49-F238E27FC236}">
                <a16:creationId xmlns:a16="http://schemas.microsoft.com/office/drawing/2014/main" id="{5FC6C278-4035-446A-A94B-030E792FDDF5}"/>
              </a:ext>
            </a:extLst>
          </p:cNvPr>
          <p:cNvSpPr txBox="1"/>
          <p:nvPr/>
        </p:nvSpPr>
        <p:spPr>
          <a:xfrm>
            <a:off x="495759" y="2247440"/>
            <a:ext cx="11160329" cy="4610559"/>
          </a:xfrm>
          <a:prstGeom prst="rect">
            <a:avLst/>
          </a:prstGeom>
          <a:noFill/>
        </p:spPr>
        <p:txBody>
          <a:bodyPr wrap="square" rtlCol="0">
            <a:noAutofit/>
          </a:bodyPr>
          <a:lstStyle/>
          <a:p>
            <a:pPr marL="109728" indent="0" algn="just">
              <a:spcBef>
                <a:spcPts val="0"/>
              </a:spcBef>
              <a:buNone/>
            </a:pPr>
            <a:r>
              <a:rPr lang="es-ES" sz="2800" b="1" dirty="0">
                <a:latin typeface="Arial" panose="020B0604020202020204" pitchFamily="34" charset="0"/>
                <a:cs typeface="Arial" panose="020B0604020202020204" pitchFamily="34" charset="0"/>
              </a:rPr>
              <a:t>CONSOLIDAR LA CAPACIDAD PRESUPUESTARIA Y FINANCIERA DEL TRIBUNAL DE CUENTAS</a:t>
            </a:r>
          </a:p>
          <a:p>
            <a:pPr marL="109728" indent="0" algn="just">
              <a:buNone/>
            </a:pPr>
            <a:endParaRPr lang="es-PA" sz="2000" dirty="0">
              <a:latin typeface="Arial" panose="020B0604020202020204" pitchFamily="34" charset="0"/>
              <a:cs typeface="Arial" panose="020B0604020202020204" pitchFamily="34" charset="0"/>
            </a:endParaRPr>
          </a:p>
          <a:p>
            <a:pPr marL="457200" indent="-457200" algn="just">
              <a:buClrTx/>
              <a:buFont typeface="Arial" panose="020B0604020202020204" pitchFamily="34" charset="0"/>
              <a:buChar char="•"/>
            </a:pPr>
            <a:r>
              <a:rPr lang="es-ES" sz="2800" dirty="0">
                <a:latin typeface="Arial" panose="020B0604020202020204" pitchFamily="34" charset="0"/>
                <a:cs typeface="Arial" panose="020B0604020202020204" pitchFamily="34" charset="0"/>
              </a:rPr>
              <a:t>Continuar con la política de optimización y racionalización de los recursos disponibles de la Institución. </a:t>
            </a:r>
          </a:p>
          <a:p>
            <a:pPr marL="457200" indent="-457200" algn="just">
              <a:buClrTx/>
              <a:buFont typeface="Arial" panose="020B0604020202020204" pitchFamily="34" charset="0"/>
              <a:buChar char="•"/>
            </a:pPr>
            <a:endParaRPr lang="es-ES" sz="2800" dirty="0">
              <a:latin typeface="Arial" panose="020B0604020202020204" pitchFamily="34" charset="0"/>
              <a:cs typeface="Arial" panose="020B0604020202020204" pitchFamily="34" charset="0"/>
            </a:endParaRPr>
          </a:p>
          <a:p>
            <a:pPr marL="457200" indent="-457200" algn="just">
              <a:buClrTx/>
              <a:buFont typeface="Arial" panose="020B0604020202020204" pitchFamily="34" charset="0"/>
              <a:buChar char="•"/>
            </a:pPr>
            <a:endParaRPr lang="es-PA" sz="1000" dirty="0">
              <a:latin typeface="Arial" panose="020B0604020202020204" pitchFamily="34" charset="0"/>
              <a:cs typeface="Arial" panose="020B0604020202020204" pitchFamily="34" charset="0"/>
            </a:endParaRPr>
          </a:p>
          <a:p>
            <a:pPr marL="457200" lvl="0" indent="-457200" algn="just">
              <a:buFont typeface="Arial" panose="020B0604020202020204" pitchFamily="34" charset="0"/>
              <a:buChar char="•"/>
            </a:pPr>
            <a:r>
              <a:rPr lang="es-MX" sz="2800" dirty="0">
                <a:latin typeface="Arial" panose="020B0604020202020204" pitchFamily="34" charset="0"/>
                <a:cs typeface="Arial" panose="020B0604020202020204" pitchFamily="34" charset="0"/>
              </a:rPr>
              <a:t>Reforzar la estructura funcional de las áreas administrativas y judiciales, desarrollando programas de capacitación para el recurso humano, así como proveerles de las herramientas necesarias para el logro de los objetivos y metas planteados.</a:t>
            </a:r>
            <a:endParaRPr lang="es-PA" sz="2800" dirty="0">
              <a:latin typeface="Arial" panose="020B0604020202020204" pitchFamily="34" charset="0"/>
              <a:cs typeface="Arial" panose="020B0604020202020204" pitchFamily="34" charset="0"/>
            </a:endParaRPr>
          </a:p>
          <a:p>
            <a:pPr algn="just"/>
            <a:r>
              <a:rPr lang="es-MX" sz="2800" dirty="0">
                <a:latin typeface="Arial" panose="020B0604020202020204" pitchFamily="34" charset="0"/>
                <a:cs typeface="Arial" panose="020B0604020202020204" pitchFamily="34" charset="0"/>
              </a:rPr>
              <a:t> </a:t>
            </a:r>
            <a:endParaRPr lang="es-PA" sz="2800" dirty="0">
              <a:latin typeface="Arial" panose="020B0604020202020204" pitchFamily="34" charset="0"/>
              <a:cs typeface="Arial" panose="020B0604020202020204" pitchFamily="34" charset="0"/>
            </a:endParaRPr>
          </a:p>
          <a:p>
            <a:r>
              <a:rPr lang="es-MX" sz="2800" dirty="0"/>
              <a:t> </a:t>
            </a:r>
            <a:endParaRPr lang="es-PA" sz="2800" dirty="0"/>
          </a:p>
        </p:txBody>
      </p:sp>
      <p:sp>
        <p:nvSpPr>
          <p:cNvPr id="3" name="Marcador de número de diapositiva 2">
            <a:extLst>
              <a:ext uri="{FF2B5EF4-FFF2-40B4-BE49-F238E27FC236}">
                <a16:creationId xmlns:a16="http://schemas.microsoft.com/office/drawing/2014/main" id="{E36B21C8-6BBC-46A2-A1E3-7E8BDB819FFE}"/>
              </a:ext>
            </a:extLst>
          </p:cNvPr>
          <p:cNvSpPr>
            <a:spLocks noGrp="1"/>
          </p:cNvSpPr>
          <p:nvPr>
            <p:ph type="sldNum" sz="quarter" idx="12"/>
          </p:nvPr>
        </p:nvSpPr>
        <p:spPr/>
        <p:txBody>
          <a:bodyPr/>
          <a:lstStyle/>
          <a:p>
            <a:pPr rtl="0"/>
            <a:fld id="{9FF96B15-8338-45D5-A943-561235072D66}" type="slidenum">
              <a:rPr lang="es-ES" smtClean="0"/>
              <a:t>9</a:t>
            </a:fld>
            <a:endParaRPr lang="es-ES"/>
          </a:p>
        </p:txBody>
      </p:sp>
    </p:spTree>
    <p:extLst>
      <p:ext uri="{BB962C8B-B14F-4D97-AF65-F5344CB8AC3E}">
        <p14:creationId xmlns:p14="http://schemas.microsoft.com/office/powerpoint/2010/main" val="1978295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la de reuniones Ion">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Office_30104647_TF66741836" id="{D148D1B0-C32F-4861-B46F-F684BCC9B5F4}" vid="{2DAC65D9-64E4-4644-8918-EE70583F0BE1}"/>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3BFA294F-07D1-46AB-ABEC-1B0200FE30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83E0B16-80BF-4868-8813-6B17170D724D}">
  <ds:schemaRefs>
    <ds:schemaRef ds:uri="http://schemas.microsoft.com/sharepoint/v3/contenttype/forms"/>
  </ds:schemaRefs>
</ds:datastoreItem>
</file>

<file path=customXml/itemProps3.xml><?xml version="1.0" encoding="utf-8"?>
<ds:datastoreItem xmlns:ds="http://schemas.openxmlformats.org/officeDocument/2006/customXml" ds:itemID="{4DA1C8E2-513F-4C9C-99C7-9AE0E7429B06}">
  <ds:schemaRefs>
    <ds:schemaRef ds:uri="http://schemas.openxmlformats.org/package/2006/metadata/core-properties"/>
    <ds:schemaRef ds:uri="http://schemas.microsoft.com/office/2006/documentManagement/types"/>
    <ds:schemaRef ds:uri="http://purl.org/dc/terms/"/>
    <ds:schemaRef ds:uri="http://schemas.microsoft.com/office/2006/metadata/properties"/>
    <ds:schemaRef ds:uri="fb0879af-3eba-417a-a55a-ffe6dcd6ca77"/>
    <ds:schemaRef ds:uri="http://purl.org/dc/elements/1.1/"/>
    <ds:schemaRef ds:uri="http://schemas.microsoft.com/office/infopath/2007/PartnerControls"/>
    <ds:schemaRef ds:uri="http://purl.org/dc/dcmitype/"/>
    <ds:schemaRef ds:uri="6dc4bcd6-49db-4c07-9060-8acfc67cef9f"/>
    <ds:schemaRef ds:uri="http://schemas.microsoft.com/sharepoint/v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Procedimientos de inicio de año</Template>
  <TotalTime>0</TotalTime>
  <Words>1992</Words>
  <Application>Microsoft Office PowerPoint</Application>
  <PresentationFormat>Panorámica</PresentationFormat>
  <Paragraphs>681</Paragraphs>
  <Slides>34</Slides>
  <Notes>27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Arial</vt:lpstr>
      <vt:lpstr>Arial Black</vt:lpstr>
      <vt:lpstr>Calibri</vt:lpstr>
      <vt:lpstr>Century Gothic</vt:lpstr>
      <vt:lpstr>Wingdings 3</vt:lpstr>
      <vt:lpstr>Sala de reuniones Ion</vt:lpstr>
      <vt:lpstr>TRIBUNAL DE CUENTAS  PROYECTO DE PRESUPUESTO  2024 </vt:lpstr>
      <vt:lpstr>  JUNTA DIRECTIVA   MARZO  2023 – 2025 </vt:lpstr>
      <vt:lpstr>PROYECTO DE PRESUPUESTO  2024</vt:lpstr>
      <vt:lpstr>EJECUCIÓN DEL PRESUPUESTO   DE ENERO A JULIO DEL 2023</vt:lpstr>
      <vt:lpstr>PLAN DE TRABAJO  2024</vt:lpstr>
      <vt:lpstr>PLAN DE TRABAJO  2024  </vt:lpstr>
      <vt:lpstr>PLAN DE TRABAJO  2024</vt:lpstr>
      <vt:lpstr>PLAN DE TRABAJO  2024</vt:lpstr>
      <vt:lpstr>PLAN DE TRABAJO 2024</vt:lpstr>
      <vt:lpstr>PLAN DE TRABAJO 2024</vt:lpstr>
      <vt:lpstr>PLAN DE TRABAJO   2024</vt:lpstr>
      <vt:lpstr>PLAN DE TRABAJO   2024</vt:lpstr>
      <vt:lpstr>PLAN DE TRABAJO 2024</vt:lpstr>
      <vt:lpstr>PLAN DE TRABAJO 2024</vt:lpstr>
      <vt:lpstr>PLAN DE TRABAJO 2024</vt:lpstr>
      <vt:lpstr>PLAN DE TRABAJO 2024</vt:lpstr>
      <vt:lpstr>PROYECTO DE PRESUPUESTO    VIGENCIA  2024  B/.5,283,151.00</vt:lpstr>
      <vt:lpstr>Presentación de PowerPoint</vt:lpstr>
      <vt:lpstr>Presentación de PowerPoint</vt:lpstr>
      <vt:lpstr>Presentación de PowerPoint</vt:lpstr>
      <vt:lpstr>Presentación de PowerPoint</vt:lpstr>
      <vt:lpstr>Presentación de PowerPoint</vt:lpstr>
      <vt:lpstr>   PRESUPUESTO DE FUNCIONAMIENTO 2024  B/. 4,828,151.00 (91.39%)   </vt:lpstr>
      <vt:lpstr> SERVICIOS   PERSONALES  PRESUPUESTO  SOLICITADO POR B/.3,739,261.00  (71%)</vt:lpstr>
      <vt:lpstr>SERVICIOS  NO PERSONALES  PRESUPUESTO SOLICITADO   B/.598,790.00  (11.33%)</vt:lpstr>
      <vt:lpstr>MATERIALES Y SUMINISTROS  PRESUPUESTO SOLICITADO   B/.146,100.00  (2.77%)</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2023-07-03T16:31:35Z</dcterms:created>
  <dcterms:modified xsi:type="dcterms:W3CDTF">2023-08-22T12:54:05Z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